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67" r:id="rId7"/>
    <p:sldId id="269" r:id="rId8"/>
    <p:sldId id="259" r:id="rId9"/>
    <p:sldId id="268" r:id="rId10"/>
    <p:sldId id="260" r:id="rId11"/>
    <p:sldId id="261" r:id="rId12"/>
    <p:sldId id="270"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B8DB53-5F2D-4FBF-8A1D-5B844246ACD7}" v="55" dt="2022-02-09T18:37:54.6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0" d="100"/>
          <a:sy n="90" d="100"/>
        </p:scale>
        <p:origin x="3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Carroll" userId="82687d93-4ed5-4bf0-ab83-7f39b12800b6" providerId="ADAL" clId="{5EB8DB53-5F2D-4FBF-8A1D-5B844246ACD7}"/>
    <pc:docChg chg="modSld">
      <pc:chgData name="Rebecca Carroll" userId="82687d93-4ed5-4bf0-ab83-7f39b12800b6" providerId="ADAL" clId="{5EB8DB53-5F2D-4FBF-8A1D-5B844246ACD7}" dt="2022-02-09T18:37:54.629" v="54" actId="20577"/>
      <pc:docMkLst>
        <pc:docMk/>
      </pc:docMkLst>
      <pc:sldChg chg="modSp">
        <pc:chgData name="Rebecca Carroll" userId="82687d93-4ed5-4bf0-ab83-7f39b12800b6" providerId="ADAL" clId="{5EB8DB53-5F2D-4FBF-8A1D-5B844246ACD7}" dt="2022-02-09T18:37:54.629" v="54" actId="20577"/>
        <pc:sldMkLst>
          <pc:docMk/>
          <pc:sldMk cId="3103816330" sldId="257"/>
        </pc:sldMkLst>
        <pc:graphicFrameChg chg="mod">
          <ac:chgData name="Rebecca Carroll" userId="82687d93-4ed5-4bf0-ab83-7f39b12800b6" providerId="ADAL" clId="{5EB8DB53-5F2D-4FBF-8A1D-5B844246ACD7}" dt="2022-02-09T18:37:54.629" v="54" actId="20577"/>
          <ac:graphicFrameMkLst>
            <pc:docMk/>
            <pc:sldMk cId="3103816330" sldId="257"/>
            <ac:graphicFrameMk id="27" creationId="{61EF81B9-6CC0-49E3-95AE-5CFFF15162FC}"/>
          </ac:graphicFrameMkLst>
        </pc:graphicFrameChg>
      </pc:sldChg>
    </pc:docChg>
  </pc:docChgLst>
  <pc:docChgLst>
    <pc:chgData name="Rebecca Carroll" userId="82687d93-4ed5-4bf0-ab83-7f39b12800b6" providerId="ADAL" clId="{6A4FAC46-1453-426B-8073-F5B3C3C2C62F}"/>
    <pc:docChg chg="custSel delSld modSld">
      <pc:chgData name="Rebecca Carroll" userId="82687d93-4ed5-4bf0-ab83-7f39b12800b6" providerId="ADAL" clId="{6A4FAC46-1453-426B-8073-F5B3C3C2C62F}" dt="2022-02-10T08:57:07.796" v="25" actId="2696"/>
      <pc:docMkLst>
        <pc:docMk/>
      </pc:docMkLst>
      <pc:sldChg chg="modSp mod">
        <pc:chgData name="Rebecca Carroll" userId="82687d93-4ed5-4bf0-ab83-7f39b12800b6" providerId="ADAL" clId="{6A4FAC46-1453-426B-8073-F5B3C3C2C62F}" dt="2022-02-08T11:25:41.422" v="20" actId="5793"/>
        <pc:sldMkLst>
          <pc:docMk/>
          <pc:sldMk cId="4235113457" sldId="260"/>
        </pc:sldMkLst>
        <pc:spChg chg="mod">
          <ac:chgData name="Rebecca Carroll" userId="82687d93-4ed5-4bf0-ab83-7f39b12800b6" providerId="ADAL" clId="{6A4FAC46-1453-426B-8073-F5B3C3C2C62F}" dt="2022-02-08T11:25:41.422" v="20" actId="5793"/>
          <ac:spMkLst>
            <pc:docMk/>
            <pc:sldMk cId="4235113457" sldId="260"/>
            <ac:spMk id="3" creationId="{07320352-D7FA-4C2C-9417-669012548F76}"/>
          </ac:spMkLst>
        </pc:spChg>
      </pc:sldChg>
      <pc:sldChg chg="modSp mod">
        <pc:chgData name="Rebecca Carroll" userId="82687d93-4ed5-4bf0-ab83-7f39b12800b6" providerId="ADAL" clId="{6A4FAC46-1453-426B-8073-F5B3C3C2C62F}" dt="2022-02-08T11:26:00.504" v="24" actId="20577"/>
        <pc:sldMkLst>
          <pc:docMk/>
          <pc:sldMk cId="595566735" sldId="261"/>
        </pc:sldMkLst>
        <pc:spChg chg="mod">
          <ac:chgData name="Rebecca Carroll" userId="82687d93-4ed5-4bf0-ab83-7f39b12800b6" providerId="ADAL" clId="{6A4FAC46-1453-426B-8073-F5B3C3C2C62F}" dt="2022-02-08T11:26:00.504" v="24" actId="20577"/>
          <ac:spMkLst>
            <pc:docMk/>
            <pc:sldMk cId="595566735" sldId="261"/>
            <ac:spMk id="3" creationId="{D467BC78-CBDC-4CB7-A4C8-AA0FBAB2DB02}"/>
          </ac:spMkLst>
        </pc:spChg>
      </pc:sldChg>
      <pc:sldChg chg="del">
        <pc:chgData name="Rebecca Carroll" userId="82687d93-4ed5-4bf0-ab83-7f39b12800b6" providerId="ADAL" clId="{6A4FAC46-1453-426B-8073-F5B3C3C2C62F}" dt="2022-02-10T08:57:07.796" v="25" actId="2696"/>
        <pc:sldMkLst>
          <pc:docMk/>
          <pc:sldMk cId="1938352876" sldId="266"/>
        </pc:sldMkLst>
      </pc:sldChg>
      <pc:sldChg chg="modSp mod">
        <pc:chgData name="Rebecca Carroll" userId="82687d93-4ed5-4bf0-ab83-7f39b12800b6" providerId="ADAL" clId="{6A4FAC46-1453-426B-8073-F5B3C3C2C62F}" dt="2022-02-08T11:24:15.596" v="0" actId="20577"/>
        <pc:sldMkLst>
          <pc:docMk/>
          <pc:sldMk cId="1140055057" sldId="267"/>
        </pc:sldMkLst>
        <pc:spChg chg="mod">
          <ac:chgData name="Rebecca Carroll" userId="82687d93-4ed5-4bf0-ab83-7f39b12800b6" providerId="ADAL" clId="{6A4FAC46-1453-426B-8073-F5B3C3C2C62F}" dt="2022-02-08T11:24:15.596" v="0" actId="20577"/>
          <ac:spMkLst>
            <pc:docMk/>
            <pc:sldMk cId="1140055057" sldId="267"/>
            <ac:spMk id="5" creationId="{FB342BBE-05B9-4C8F-9EE2-9C7265323BBC}"/>
          </ac:spMkLst>
        </pc:spChg>
      </pc:sldChg>
      <pc:sldChg chg="modSp mod">
        <pc:chgData name="Rebecca Carroll" userId="82687d93-4ed5-4bf0-ab83-7f39b12800b6" providerId="ADAL" clId="{6A4FAC46-1453-426B-8073-F5B3C3C2C62F}" dt="2022-02-08T11:24:33.009" v="4" actId="20577"/>
        <pc:sldMkLst>
          <pc:docMk/>
          <pc:sldMk cId="3203892786" sldId="268"/>
        </pc:sldMkLst>
        <pc:spChg chg="mod">
          <ac:chgData name="Rebecca Carroll" userId="82687d93-4ed5-4bf0-ab83-7f39b12800b6" providerId="ADAL" clId="{6A4FAC46-1453-426B-8073-F5B3C3C2C62F}" dt="2022-02-08T11:24:33.009" v="4" actId="20577"/>
          <ac:spMkLst>
            <pc:docMk/>
            <pc:sldMk cId="3203892786" sldId="268"/>
            <ac:spMk id="3" creationId="{EF6586F0-8E00-423D-B3F5-D3331BAF845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D3F69-F6F2-4C5A-9B97-CBB2956360A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E0809AF-1C9A-4522-8E81-E77F3141F8FF}">
      <dgm:prSet/>
      <dgm:spPr/>
      <dgm:t>
        <a:bodyPr/>
        <a:lstStyle/>
        <a:p>
          <a:r>
            <a:rPr lang="en-GB"/>
            <a:t>Ms O’Rourke – Principal</a:t>
          </a:r>
          <a:endParaRPr lang="en-US"/>
        </a:p>
      </dgm:t>
    </dgm:pt>
    <dgm:pt modelId="{D04EAB37-B4C6-4A85-A48F-0F7535E58B9E}" type="parTrans" cxnId="{3687B1FA-030F-4EF4-9962-B29C3B95BDA4}">
      <dgm:prSet/>
      <dgm:spPr/>
      <dgm:t>
        <a:bodyPr/>
        <a:lstStyle/>
        <a:p>
          <a:endParaRPr lang="en-US"/>
        </a:p>
      </dgm:t>
    </dgm:pt>
    <dgm:pt modelId="{4339BB0D-9302-42BC-A582-6F2D2F640E70}" type="sibTrans" cxnId="{3687B1FA-030F-4EF4-9962-B29C3B95BDA4}">
      <dgm:prSet/>
      <dgm:spPr/>
      <dgm:t>
        <a:bodyPr/>
        <a:lstStyle/>
        <a:p>
          <a:endParaRPr lang="en-US"/>
        </a:p>
      </dgm:t>
    </dgm:pt>
    <dgm:pt modelId="{03F0D8C0-6B81-45DF-8C3B-8030E5BB3DE4}">
      <dgm:prSet/>
      <dgm:spPr/>
      <dgm:t>
        <a:bodyPr/>
        <a:lstStyle/>
        <a:p>
          <a:r>
            <a:rPr lang="en-GB" dirty="0"/>
            <a:t>Ms Carroll – Deputy Principal</a:t>
          </a:r>
          <a:endParaRPr lang="en-US" dirty="0"/>
        </a:p>
      </dgm:t>
    </dgm:pt>
    <dgm:pt modelId="{E82246D7-E26A-454C-88E8-4259728B12FA}" type="parTrans" cxnId="{A9FB9C9A-1A8C-48F4-A215-247DA8934D00}">
      <dgm:prSet/>
      <dgm:spPr/>
      <dgm:t>
        <a:bodyPr/>
        <a:lstStyle/>
        <a:p>
          <a:endParaRPr lang="en-US"/>
        </a:p>
      </dgm:t>
    </dgm:pt>
    <dgm:pt modelId="{B2989B67-874A-4F07-8C4B-48DBE607FD94}" type="sibTrans" cxnId="{A9FB9C9A-1A8C-48F4-A215-247DA8934D00}">
      <dgm:prSet/>
      <dgm:spPr/>
      <dgm:t>
        <a:bodyPr/>
        <a:lstStyle/>
        <a:p>
          <a:endParaRPr lang="en-US"/>
        </a:p>
      </dgm:t>
    </dgm:pt>
    <dgm:pt modelId="{AD07ADB6-8BAE-46AD-81E7-8ABCF6D36355}">
      <dgm:prSet/>
      <dgm:spPr/>
      <dgm:t>
        <a:bodyPr/>
        <a:lstStyle/>
        <a:p>
          <a:r>
            <a:rPr lang="en-GB"/>
            <a:t>Ms Ryan – Programme Coordinator &amp; Guidance Counsellor</a:t>
          </a:r>
          <a:endParaRPr lang="en-US"/>
        </a:p>
      </dgm:t>
    </dgm:pt>
    <dgm:pt modelId="{8FAB312A-88AA-42CC-93DD-37498367932C}" type="parTrans" cxnId="{7850D43F-C281-4278-82A4-086C0685FECF}">
      <dgm:prSet/>
      <dgm:spPr/>
      <dgm:t>
        <a:bodyPr/>
        <a:lstStyle/>
        <a:p>
          <a:endParaRPr lang="en-US"/>
        </a:p>
      </dgm:t>
    </dgm:pt>
    <dgm:pt modelId="{58836E56-0FF1-4A01-8056-241CD09AC79D}" type="sibTrans" cxnId="{7850D43F-C281-4278-82A4-086C0685FECF}">
      <dgm:prSet/>
      <dgm:spPr/>
      <dgm:t>
        <a:bodyPr/>
        <a:lstStyle/>
        <a:p>
          <a:endParaRPr lang="en-US"/>
        </a:p>
      </dgm:t>
    </dgm:pt>
    <dgm:pt modelId="{2318A908-28D1-4632-AFCD-EF629A296660}">
      <dgm:prSet/>
      <dgm:spPr/>
      <dgm:t>
        <a:bodyPr/>
        <a:lstStyle/>
        <a:p>
          <a:r>
            <a:rPr lang="en-US" dirty="0" err="1"/>
            <a:t>Ms</a:t>
          </a:r>
          <a:r>
            <a:rPr lang="en-US" dirty="0"/>
            <a:t> McAuley – TY Year Head</a:t>
          </a:r>
        </a:p>
      </dgm:t>
    </dgm:pt>
    <dgm:pt modelId="{3A0190C5-A24E-458E-897B-327553A08793}" type="parTrans" cxnId="{2598AAEA-270F-40E5-B354-FC5266BEA55B}">
      <dgm:prSet/>
      <dgm:spPr/>
      <dgm:t>
        <a:bodyPr/>
        <a:lstStyle/>
        <a:p>
          <a:endParaRPr lang="en-IE"/>
        </a:p>
      </dgm:t>
    </dgm:pt>
    <dgm:pt modelId="{6C410929-5032-405F-BF2A-DA30214A0944}" type="sibTrans" cxnId="{2598AAEA-270F-40E5-B354-FC5266BEA55B}">
      <dgm:prSet/>
      <dgm:spPr/>
      <dgm:t>
        <a:bodyPr/>
        <a:lstStyle/>
        <a:p>
          <a:endParaRPr lang="en-IE"/>
        </a:p>
      </dgm:t>
    </dgm:pt>
    <dgm:pt modelId="{1696F3A9-6667-4C9B-AB84-B52E4645A005}" type="pres">
      <dgm:prSet presAssocID="{CAED3F69-F6F2-4C5A-9B97-CBB2956360AF}" presName="linear" presStyleCnt="0">
        <dgm:presLayoutVars>
          <dgm:animLvl val="lvl"/>
          <dgm:resizeHandles val="exact"/>
        </dgm:presLayoutVars>
      </dgm:prSet>
      <dgm:spPr/>
    </dgm:pt>
    <dgm:pt modelId="{72C2789B-5A4A-4B23-95E4-7F3F5C2BED24}" type="pres">
      <dgm:prSet presAssocID="{FE0809AF-1C9A-4522-8E81-E77F3141F8FF}" presName="parentText" presStyleLbl="node1" presStyleIdx="0" presStyleCnt="4">
        <dgm:presLayoutVars>
          <dgm:chMax val="0"/>
          <dgm:bulletEnabled val="1"/>
        </dgm:presLayoutVars>
      </dgm:prSet>
      <dgm:spPr/>
    </dgm:pt>
    <dgm:pt modelId="{61436CCF-11B2-4928-8C46-89B1A87EE20B}" type="pres">
      <dgm:prSet presAssocID="{4339BB0D-9302-42BC-A582-6F2D2F640E70}" presName="spacer" presStyleCnt="0"/>
      <dgm:spPr/>
    </dgm:pt>
    <dgm:pt modelId="{318CF6CD-D085-4AE1-ACD5-EED9230771F2}" type="pres">
      <dgm:prSet presAssocID="{03F0D8C0-6B81-45DF-8C3B-8030E5BB3DE4}" presName="parentText" presStyleLbl="node1" presStyleIdx="1" presStyleCnt="4">
        <dgm:presLayoutVars>
          <dgm:chMax val="0"/>
          <dgm:bulletEnabled val="1"/>
        </dgm:presLayoutVars>
      </dgm:prSet>
      <dgm:spPr/>
    </dgm:pt>
    <dgm:pt modelId="{FB4223D0-9063-40A2-BEEF-8C266D5F676C}" type="pres">
      <dgm:prSet presAssocID="{B2989B67-874A-4F07-8C4B-48DBE607FD94}" presName="spacer" presStyleCnt="0"/>
      <dgm:spPr/>
    </dgm:pt>
    <dgm:pt modelId="{BDC7D9E2-E885-4A74-91C5-3FDA44F8B2DF}" type="pres">
      <dgm:prSet presAssocID="{2318A908-28D1-4632-AFCD-EF629A296660}" presName="parentText" presStyleLbl="node1" presStyleIdx="2" presStyleCnt="4">
        <dgm:presLayoutVars>
          <dgm:chMax val="0"/>
          <dgm:bulletEnabled val="1"/>
        </dgm:presLayoutVars>
      </dgm:prSet>
      <dgm:spPr/>
    </dgm:pt>
    <dgm:pt modelId="{4893E120-B982-478B-9533-899A708CC323}" type="pres">
      <dgm:prSet presAssocID="{6C410929-5032-405F-BF2A-DA30214A0944}" presName="spacer" presStyleCnt="0"/>
      <dgm:spPr/>
    </dgm:pt>
    <dgm:pt modelId="{53F8C6B9-6BB4-44A2-8C80-5C4D764B8901}" type="pres">
      <dgm:prSet presAssocID="{AD07ADB6-8BAE-46AD-81E7-8ABCF6D36355}" presName="parentText" presStyleLbl="node1" presStyleIdx="3" presStyleCnt="4">
        <dgm:presLayoutVars>
          <dgm:chMax val="0"/>
          <dgm:bulletEnabled val="1"/>
        </dgm:presLayoutVars>
      </dgm:prSet>
      <dgm:spPr/>
    </dgm:pt>
  </dgm:ptLst>
  <dgm:cxnLst>
    <dgm:cxn modelId="{7850D43F-C281-4278-82A4-086C0685FECF}" srcId="{CAED3F69-F6F2-4C5A-9B97-CBB2956360AF}" destId="{AD07ADB6-8BAE-46AD-81E7-8ABCF6D36355}" srcOrd="3" destOrd="0" parTransId="{8FAB312A-88AA-42CC-93DD-37498367932C}" sibTransId="{58836E56-0FF1-4A01-8056-241CD09AC79D}"/>
    <dgm:cxn modelId="{BF27EE65-0589-4578-8BA2-EEEF676EA7F3}" type="presOf" srcId="{AD07ADB6-8BAE-46AD-81E7-8ABCF6D36355}" destId="{53F8C6B9-6BB4-44A2-8C80-5C4D764B8901}" srcOrd="0" destOrd="0" presId="urn:microsoft.com/office/officeart/2005/8/layout/vList2"/>
    <dgm:cxn modelId="{A80A7A6E-6D33-4E3B-9093-8911B29EE8A5}" type="presOf" srcId="{2318A908-28D1-4632-AFCD-EF629A296660}" destId="{BDC7D9E2-E885-4A74-91C5-3FDA44F8B2DF}" srcOrd="0" destOrd="0" presId="urn:microsoft.com/office/officeart/2005/8/layout/vList2"/>
    <dgm:cxn modelId="{A9FB9C9A-1A8C-48F4-A215-247DA8934D00}" srcId="{CAED3F69-F6F2-4C5A-9B97-CBB2956360AF}" destId="{03F0D8C0-6B81-45DF-8C3B-8030E5BB3DE4}" srcOrd="1" destOrd="0" parTransId="{E82246D7-E26A-454C-88E8-4259728B12FA}" sibTransId="{B2989B67-874A-4F07-8C4B-48DBE607FD94}"/>
    <dgm:cxn modelId="{D5BBE6A5-F05F-4147-86BD-BAA29EFE281C}" type="presOf" srcId="{03F0D8C0-6B81-45DF-8C3B-8030E5BB3DE4}" destId="{318CF6CD-D085-4AE1-ACD5-EED9230771F2}" srcOrd="0" destOrd="0" presId="urn:microsoft.com/office/officeart/2005/8/layout/vList2"/>
    <dgm:cxn modelId="{9BD415A9-9CA7-4D61-BDCB-50455F3A095E}" type="presOf" srcId="{CAED3F69-F6F2-4C5A-9B97-CBB2956360AF}" destId="{1696F3A9-6667-4C9B-AB84-B52E4645A005}" srcOrd="0" destOrd="0" presId="urn:microsoft.com/office/officeart/2005/8/layout/vList2"/>
    <dgm:cxn modelId="{2598AAEA-270F-40E5-B354-FC5266BEA55B}" srcId="{CAED3F69-F6F2-4C5A-9B97-CBB2956360AF}" destId="{2318A908-28D1-4632-AFCD-EF629A296660}" srcOrd="2" destOrd="0" parTransId="{3A0190C5-A24E-458E-897B-327553A08793}" sibTransId="{6C410929-5032-405F-BF2A-DA30214A0944}"/>
    <dgm:cxn modelId="{5C54B1F7-B300-4F32-9EB4-5F0734C111E4}" type="presOf" srcId="{FE0809AF-1C9A-4522-8E81-E77F3141F8FF}" destId="{72C2789B-5A4A-4B23-95E4-7F3F5C2BED24}" srcOrd="0" destOrd="0" presId="urn:microsoft.com/office/officeart/2005/8/layout/vList2"/>
    <dgm:cxn modelId="{3687B1FA-030F-4EF4-9962-B29C3B95BDA4}" srcId="{CAED3F69-F6F2-4C5A-9B97-CBB2956360AF}" destId="{FE0809AF-1C9A-4522-8E81-E77F3141F8FF}" srcOrd="0" destOrd="0" parTransId="{D04EAB37-B4C6-4A85-A48F-0F7535E58B9E}" sibTransId="{4339BB0D-9302-42BC-A582-6F2D2F640E70}"/>
    <dgm:cxn modelId="{7E4B6F0C-8CCB-44B4-BBCC-C66298003986}" type="presParOf" srcId="{1696F3A9-6667-4C9B-AB84-B52E4645A005}" destId="{72C2789B-5A4A-4B23-95E4-7F3F5C2BED24}" srcOrd="0" destOrd="0" presId="urn:microsoft.com/office/officeart/2005/8/layout/vList2"/>
    <dgm:cxn modelId="{E3D447DB-60AB-4B7D-8FAF-46A0539D5C1B}" type="presParOf" srcId="{1696F3A9-6667-4C9B-AB84-B52E4645A005}" destId="{61436CCF-11B2-4928-8C46-89B1A87EE20B}" srcOrd="1" destOrd="0" presId="urn:microsoft.com/office/officeart/2005/8/layout/vList2"/>
    <dgm:cxn modelId="{E8A6A055-A75F-4D4B-8DD5-1E596BDB6579}" type="presParOf" srcId="{1696F3A9-6667-4C9B-AB84-B52E4645A005}" destId="{318CF6CD-D085-4AE1-ACD5-EED9230771F2}" srcOrd="2" destOrd="0" presId="urn:microsoft.com/office/officeart/2005/8/layout/vList2"/>
    <dgm:cxn modelId="{E8D2177C-B23B-4FDB-BC81-2174CCFDC421}" type="presParOf" srcId="{1696F3A9-6667-4C9B-AB84-B52E4645A005}" destId="{FB4223D0-9063-40A2-BEEF-8C266D5F676C}" srcOrd="3" destOrd="0" presId="urn:microsoft.com/office/officeart/2005/8/layout/vList2"/>
    <dgm:cxn modelId="{B7490CE9-614A-4629-B564-98555AFF4DD4}" type="presParOf" srcId="{1696F3A9-6667-4C9B-AB84-B52E4645A005}" destId="{BDC7D9E2-E885-4A74-91C5-3FDA44F8B2DF}" srcOrd="4" destOrd="0" presId="urn:microsoft.com/office/officeart/2005/8/layout/vList2"/>
    <dgm:cxn modelId="{2C2867C7-FDEE-4FC8-A7E0-4989A7A5C1BC}" type="presParOf" srcId="{1696F3A9-6667-4C9B-AB84-B52E4645A005}" destId="{4893E120-B982-478B-9533-899A708CC323}" srcOrd="5" destOrd="0" presId="urn:microsoft.com/office/officeart/2005/8/layout/vList2"/>
    <dgm:cxn modelId="{C0D86468-C840-446D-8E64-A4A34E117596}" type="presParOf" srcId="{1696F3A9-6667-4C9B-AB84-B52E4645A005}" destId="{53F8C6B9-6BB4-44A2-8C80-5C4D764B890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6285F9-187C-4CDA-9B88-DB34A0DCC4B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1F73529-EB3E-424F-91BE-88C773AA0E43}">
      <dgm:prSet/>
      <dgm:spPr/>
      <dgm:t>
        <a:bodyPr/>
        <a:lstStyle/>
        <a:p>
          <a:r>
            <a:rPr lang="en-GB"/>
            <a:t>Overview of Options for Senior Cycle </a:t>
          </a:r>
          <a:endParaRPr lang="en-US"/>
        </a:p>
      </dgm:t>
    </dgm:pt>
    <dgm:pt modelId="{5C2897A3-83EA-49EA-BA70-EE157ECA17B1}" type="parTrans" cxnId="{56D16CAE-04A7-47A6-9C38-DD403F1867A6}">
      <dgm:prSet/>
      <dgm:spPr/>
      <dgm:t>
        <a:bodyPr/>
        <a:lstStyle/>
        <a:p>
          <a:endParaRPr lang="en-US"/>
        </a:p>
      </dgm:t>
    </dgm:pt>
    <dgm:pt modelId="{793A8A84-A4C2-4E3D-88D7-DA84878C945E}" type="sibTrans" cxnId="{56D16CAE-04A7-47A6-9C38-DD403F1867A6}">
      <dgm:prSet/>
      <dgm:spPr/>
      <dgm:t>
        <a:bodyPr/>
        <a:lstStyle/>
        <a:p>
          <a:endParaRPr lang="en-US"/>
        </a:p>
      </dgm:t>
    </dgm:pt>
    <dgm:pt modelId="{1968CFDC-858C-4BA5-A1FB-1B1D0B4F1872}">
      <dgm:prSet/>
      <dgm:spPr/>
      <dgm:t>
        <a:bodyPr/>
        <a:lstStyle/>
        <a:p>
          <a:r>
            <a:rPr lang="en-GB"/>
            <a:t>Advice on Subject Choice</a:t>
          </a:r>
          <a:endParaRPr lang="en-US"/>
        </a:p>
      </dgm:t>
    </dgm:pt>
    <dgm:pt modelId="{978038A2-6161-4F35-B6A9-B1370519A4E5}" type="parTrans" cxnId="{F961D156-A075-46AF-835C-D25EC372BFD7}">
      <dgm:prSet/>
      <dgm:spPr/>
      <dgm:t>
        <a:bodyPr/>
        <a:lstStyle/>
        <a:p>
          <a:endParaRPr lang="en-US"/>
        </a:p>
      </dgm:t>
    </dgm:pt>
    <dgm:pt modelId="{89280884-63B0-41EE-A490-FC856619AF51}" type="sibTrans" cxnId="{F961D156-A075-46AF-835C-D25EC372BFD7}">
      <dgm:prSet/>
      <dgm:spPr/>
      <dgm:t>
        <a:bodyPr/>
        <a:lstStyle/>
        <a:p>
          <a:endParaRPr lang="en-US"/>
        </a:p>
      </dgm:t>
    </dgm:pt>
    <dgm:pt modelId="{7507B3DB-F04E-49CC-946B-10A15CE6D137}">
      <dgm:prSet/>
      <dgm:spPr/>
      <dgm:t>
        <a:bodyPr/>
        <a:lstStyle/>
        <a:p>
          <a:r>
            <a:rPr lang="en-GB"/>
            <a:t>Answer your questions</a:t>
          </a:r>
          <a:endParaRPr lang="en-US"/>
        </a:p>
      </dgm:t>
    </dgm:pt>
    <dgm:pt modelId="{8D161578-E97D-4711-BFAA-EADB2FCB2693}" type="parTrans" cxnId="{6C478793-5F98-4257-B180-D4C17E061158}">
      <dgm:prSet/>
      <dgm:spPr/>
      <dgm:t>
        <a:bodyPr/>
        <a:lstStyle/>
        <a:p>
          <a:endParaRPr lang="en-US"/>
        </a:p>
      </dgm:t>
    </dgm:pt>
    <dgm:pt modelId="{12324EFF-4E2C-4F5F-97BC-E19416D72109}" type="sibTrans" cxnId="{6C478793-5F98-4257-B180-D4C17E061158}">
      <dgm:prSet/>
      <dgm:spPr/>
      <dgm:t>
        <a:bodyPr/>
        <a:lstStyle/>
        <a:p>
          <a:endParaRPr lang="en-US"/>
        </a:p>
      </dgm:t>
    </dgm:pt>
    <dgm:pt modelId="{D13EA2BA-F439-473C-8C8E-147BFC2ECE4E}" type="pres">
      <dgm:prSet presAssocID="{C26285F9-187C-4CDA-9B88-DB34A0DCC4B8}" presName="vert0" presStyleCnt="0">
        <dgm:presLayoutVars>
          <dgm:dir/>
          <dgm:animOne val="branch"/>
          <dgm:animLvl val="lvl"/>
        </dgm:presLayoutVars>
      </dgm:prSet>
      <dgm:spPr/>
    </dgm:pt>
    <dgm:pt modelId="{A43A3E47-96ED-40E5-9768-A5C26D33B680}" type="pres">
      <dgm:prSet presAssocID="{11F73529-EB3E-424F-91BE-88C773AA0E43}" presName="thickLine" presStyleLbl="alignNode1" presStyleIdx="0" presStyleCnt="3"/>
      <dgm:spPr/>
    </dgm:pt>
    <dgm:pt modelId="{8BC84D47-F362-4C3C-ADE7-0517A766D841}" type="pres">
      <dgm:prSet presAssocID="{11F73529-EB3E-424F-91BE-88C773AA0E43}" presName="horz1" presStyleCnt="0"/>
      <dgm:spPr/>
    </dgm:pt>
    <dgm:pt modelId="{238651A2-098C-48E5-BC98-328525FFCBF2}" type="pres">
      <dgm:prSet presAssocID="{11F73529-EB3E-424F-91BE-88C773AA0E43}" presName="tx1" presStyleLbl="revTx" presStyleIdx="0" presStyleCnt="3"/>
      <dgm:spPr/>
    </dgm:pt>
    <dgm:pt modelId="{3C573EF9-3481-4F47-8A91-EFBAC0854BE2}" type="pres">
      <dgm:prSet presAssocID="{11F73529-EB3E-424F-91BE-88C773AA0E43}" presName="vert1" presStyleCnt="0"/>
      <dgm:spPr/>
    </dgm:pt>
    <dgm:pt modelId="{132C4C1E-E117-47A2-AD60-2903544DB0C4}" type="pres">
      <dgm:prSet presAssocID="{1968CFDC-858C-4BA5-A1FB-1B1D0B4F1872}" presName="thickLine" presStyleLbl="alignNode1" presStyleIdx="1" presStyleCnt="3"/>
      <dgm:spPr/>
    </dgm:pt>
    <dgm:pt modelId="{24FB2CF2-F7C3-4B99-91E8-899621A491FA}" type="pres">
      <dgm:prSet presAssocID="{1968CFDC-858C-4BA5-A1FB-1B1D0B4F1872}" presName="horz1" presStyleCnt="0"/>
      <dgm:spPr/>
    </dgm:pt>
    <dgm:pt modelId="{A65CD122-1F80-49C6-B351-6ED8EF571B30}" type="pres">
      <dgm:prSet presAssocID="{1968CFDC-858C-4BA5-A1FB-1B1D0B4F1872}" presName="tx1" presStyleLbl="revTx" presStyleIdx="1" presStyleCnt="3"/>
      <dgm:spPr/>
    </dgm:pt>
    <dgm:pt modelId="{C65DA6B8-5DBD-48FC-A814-62B58BEB50D8}" type="pres">
      <dgm:prSet presAssocID="{1968CFDC-858C-4BA5-A1FB-1B1D0B4F1872}" presName="vert1" presStyleCnt="0"/>
      <dgm:spPr/>
    </dgm:pt>
    <dgm:pt modelId="{AE1C82D0-F8FE-4557-9502-3FFF8F11DE8F}" type="pres">
      <dgm:prSet presAssocID="{7507B3DB-F04E-49CC-946B-10A15CE6D137}" presName="thickLine" presStyleLbl="alignNode1" presStyleIdx="2" presStyleCnt="3"/>
      <dgm:spPr/>
    </dgm:pt>
    <dgm:pt modelId="{135A497E-2030-42CA-9CFA-DA028B4C90FC}" type="pres">
      <dgm:prSet presAssocID="{7507B3DB-F04E-49CC-946B-10A15CE6D137}" presName="horz1" presStyleCnt="0"/>
      <dgm:spPr/>
    </dgm:pt>
    <dgm:pt modelId="{A27D5F9A-4E8F-4E36-80B6-271C94539D3B}" type="pres">
      <dgm:prSet presAssocID="{7507B3DB-F04E-49CC-946B-10A15CE6D137}" presName="tx1" presStyleLbl="revTx" presStyleIdx="2" presStyleCnt="3"/>
      <dgm:spPr/>
    </dgm:pt>
    <dgm:pt modelId="{0B93638B-4105-4E67-98B8-31911F0864A0}" type="pres">
      <dgm:prSet presAssocID="{7507B3DB-F04E-49CC-946B-10A15CE6D137}" presName="vert1" presStyleCnt="0"/>
      <dgm:spPr/>
    </dgm:pt>
  </dgm:ptLst>
  <dgm:cxnLst>
    <dgm:cxn modelId="{47FDD726-1C4E-4A60-8BD4-0C847B078D90}" type="presOf" srcId="{C26285F9-187C-4CDA-9B88-DB34A0DCC4B8}" destId="{D13EA2BA-F439-473C-8C8E-147BFC2ECE4E}" srcOrd="0" destOrd="0" presId="urn:microsoft.com/office/officeart/2008/layout/LinedList"/>
    <dgm:cxn modelId="{D8559952-7BF6-4DB2-97FD-965C99292E32}" type="presOf" srcId="{1968CFDC-858C-4BA5-A1FB-1B1D0B4F1872}" destId="{A65CD122-1F80-49C6-B351-6ED8EF571B30}" srcOrd="0" destOrd="0" presId="urn:microsoft.com/office/officeart/2008/layout/LinedList"/>
    <dgm:cxn modelId="{F961D156-A075-46AF-835C-D25EC372BFD7}" srcId="{C26285F9-187C-4CDA-9B88-DB34A0DCC4B8}" destId="{1968CFDC-858C-4BA5-A1FB-1B1D0B4F1872}" srcOrd="1" destOrd="0" parTransId="{978038A2-6161-4F35-B6A9-B1370519A4E5}" sibTransId="{89280884-63B0-41EE-A490-FC856619AF51}"/>
    <dgm:cxn modelId="{EA6E397A-2B9A-47DE-BC77-43C821D67631}" type="presOf" srcId="{11F73529-EB3E-424F-91BE-88C773AA0E43}" destId="{238651A2-098C-48E5-BC98-328525FFCBF2}" srcOrd="0" destOrd="0" presId="urn:microsoft.com/office/officeart/2008/layout/LinedList"/>
    <dgm:cxn modelId="{6C478793-5F98-4257-B180-D4C17E061158}" srcId="{C26285F9-187C-4CDA-9B88-DB34A0DCC4B8}" destId="{7507B3DB-F04E-49CC-946B-10A15CE6D137}" srcOrd="2" destOrd="0" parTransId="{8D161578-E97D-4711-BFAA-EADB2FCB2693}" sibTransId="{12324EFF-4E2C-4F5F-97BC-E19416D72109}"/>
    <dgm:cxn modelId="{56D16CAE-04A7-47A6-9C38-DD403F1867A6}" srcId="{C26285F9-187C-4CDA-9B88-DB34A0DCC4B8}" destId="{11F73529-EB3E-424F-91BE-88C773AA0E43}" srcOrd="0" destOrd="0" parTransId="{5C2897A3-83EA-49EA-BA70-EE157ECA17B1}" sibTransId="{793A8A84-A4C2-4E3D-88D7-DA84878C945E}"/>
    <dgm:cxn modelId="{667473E1-45AC-4DE6-8FCA-4C18EACE7A28}" type="presOf" srcId="{7507B3DB-F04E-49CC-946B-10A15CE6D137}" destId="{A27D5F9A-4E8F-4E36-80B6-271C94539D3B}" srcOrd="0" destOrd="0" presId="urn:microsoft.com/office/officeart/2008/layout/LinedList"/>
    <dgm:cxn modelId="{5E75C40F-4CF7-4ECC-84F3-9E97C8965F9B}" type="presParOf" srcId="{D13EA2BA-F439-473C-8C8E-147BFC2ECE4E}" destId="{A43A3E47-96ED-40E5-9768-A5C26D33B680}" srcOrd="0" destOrd="0" presId="urn:microsoft.com/office/officeart/2008/layout/LinedList"/>
    <dgm:cxn modelId="{D9031346-AAF1-43A8-99D5-576E4B35B2AE}" type="presParOf" srcId="{D13EA2BA-F439-473C-8C8E-147BFC2ECE4E}" destId="{8BC84D47-F362-4C3C-ADE7-0517A766D841}" srcOrd="1" destOrd="0" presId="urn:microsoft.com/office/officeart/2008/layout/LinedList"/>
    <dgm:cxn modelId="{90E51A4D-3EBF-49C4-B473-DB9F9A7338D8}" type="presParOf" srcId="{8BC84D47-F362-4C3C-ADE7-0517A766D841}" destId="{238651A2-098C-48E5-BC98-328525FFCBF2}" srcOrd="0" destOrd="0" presId="urn:microsoft.com/office/officeart/2008/layout/LinedList"/>
    <dgm:cxn modelId="{68C5B240-2A9B-434F-A6C3-D1C8F8F3FD29}" type="presParOf" srcId="{8BC84D47-F362-4C3C-ADE7-0517A766D841}" destId="{3C573EF9-3481-4F47-8A91-EFBAC0854BE2}" srcOrd="1" destOrd="0" presId="urn:microsoft.com/office/officeart/2008/layout/LinedList"/>
    <dgm:cxn modelId="{9F23A382-38A0-4A55-BD16-4D0ADBB8123C}" type="presParOf" srcId="{D13EA2BA-F439-473C-8C8E-147BFC2ECE4E}" destId="{132C4C1E-E117-47A2-AD60-2903544DB0C4}" srcOrd="2" destOrd="0" presId="urn:microsoft.com/office/officeart/2008/layout/LinedList"/>
    <dgm:cxn modelId="{0CA305F8-5EDB-4BB2-A07D-88CA74B783B7}" type="presParOf" srcId="{D13EA2BA-F439-473C-8C8E-147BFC2ECE4E}" destId="{24FB2CF2-F7C3-4B99-91E8-899621A491FA}" srcOrd="3" destOrd="0" presId="urn:microsoft.com/office/officeart/2008/layout/LinedList"/>
    <dgm:cxn modelId="{92CB8780-36DF-4F8C-9070-2584E2935FDC}" type="presParOf" srcId="{24FB2CF2-F7C3-4B99-91E8-899621A491FA}" destId="{A65CD122-1F80-49C6-B351-6ED8EF571B30}" srcOrd="0" destOrd="0" presId="urn:microsoft.com/office/officeart/2008/layout/LinedList"/>
    <dgm:cxn modelId="{6E43DAB5-9468-433D-BEC3-4B60940FE596}" type="presParOf" srcId="{24FB2CF2-F7C3-4B99-91E8-899621A491FA}" destId="{C65DA6B8-5DBD-48FC-A814-62B58BEB50D8}" srcOrd="1" destOrd="0" presId="urn:microsoft.com/office/officeart/2008/layout/LinedList"/>
    <dgm:cxn modelId="{5E0D4C1A-83C5-4F2B-A2DB-BC4BDB30A49A}" type="presParOf" srcId="{D13EA2BA-F439-473C-8C8E-147BFC2ECE4E}" destId="{AE1C82D0-F8FE-4557-9502-3FFF8F11DE8F}" srcOrd="4" destOrd="0" presId="urn:microsoft.com/office/officeart/2008/layout/LinedList"/>
    <dgm:cxn modelId="{E11C797A-FBD8-4017-BD40-A36A39B2054C}" type="presParOf" srcId="{D13EA2BA-F439-473C-8C8E-147BFC2ECE4E}" destId="{135A497E-2030-42CA-9CFA-DA028B4C90FC}" srcOrd="5" destOrd="0" presId="urn:microsoft.com/office/officeart/2008/layout/LinedList"/>
    <dgm:cxn modelId="{A03380A3-DCD5-4A89-A5E2-BE4DB570E281}" type="presParOf" srcId="{135A497E-2030-42CA-9CFA-DA028B4C90FC}" destId="{A27D5F9A-4E8F-4E36-80B6-271C94539D3B}" srcOrd="0" destOrd="0" presId="urn:microsoft.com/office/officeart/2008/layout/LinedList"/>
    <dgm:cxn modelId="{179C64E9-66CA-417F-A0C2-F1394EACF3F2}" type="presParOf" srcId="{135A497E-2030-42CA-9CFA-DA028B4C90FC}" destId="{0B93638B-4105-4E67-98B8-31911F0864A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2789B-5A4A-4B23-95E4-7F3F5C2BED24}">
      <dsp:nvSpPr>
        <dsp:cNvPr id="0" name=""/>
        <dsp:cNvSpPr/>
      </dsp:nvSpPr>
      <dsp:spPr>
        <a:xfrm>
          <a:off x="0" y="71693"/>
          <a:ext cx="6263640" cy="127120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Ms O’Rourke – Principal</a:t>
          </a:r>
          <a:endParaRPr lang="en-US" sz="3200" kern="1200"/>
        </a:p>
      </dsp:txBody>
      <dsp:txXfrm>
        <a:off x="62055" y="133748"/>
        <a:ext cx="6139530" cy="1147095"/>
      </dsp:txXfrm>
    </dsp:sp>
    <dsp:sp modelId="{318CF6CD-D085-4AE1-ACD5-EED9230771F2}">
      <dsp:nvSpPr>
        <dsp:cNvPr id="0" name=""/>
        <dsp:cNvSpPr/>
      </dsp:nvSpPr>
      <dsp:spPr>
        <a:xfrm>
          <a:off x="0" y="1435058"/>
          <a:ext cx="6263640" cy="127120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Ms Carroll – Deputy Principal</a:t>
          </a:r>
          <a:endParaRPr lang="en-US" sz="3200" kern="1200" dirty="0"/>
        </a:p>
      </dsp:txBody>
      <dsp:txXfrm>
        <a:off x="62055" y="1497113"/>
        <a:ext cx="6139530" cy="1147095"/>
      </dsp:txXfrm>
    </dsp:sp>
    <dsp:sp modelId="{BDC7D9E2-E885-4A74-91C5-3FDA44F8B2DF}">
      <dsp:nvSpPr>
        <dsp:cNvPr id="0" name=""/>
        <dsp:cNvSpPr/>
      </dsp:nvSpPr>
      <dsp:spPr>
        <a:xfrm>
          <a:off x="0" y="2798423"/>
          <a:ext cx="6263640" cy="127120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err="1"/>
            <a:t>Ms</a:t>
          </a:r>
          <a:r>
            <a:rPr lang="en-US" sz="3200" kern="1200" dirty="0"/>
            <a:t> McAuley – TY Year Head</a:t>
          </a:r>
        </a:p>
      </dsp:txBody>
      <dsp:txXfrm>
        <a:off x="62055" y="2860478"/>
        <a:ext cx="6139530" cy="1147095"/>
      </dsp:txXfrm>
    </dsp:sp>
    <dsp:sp modelId="{53F8C6B9-6BB4-44A2-8C80-5C4D764B8901}">
      <dsp:nvSpPr>
        <dsp:cNvPr id="0" name=""/>
        <dsp:cNvSpPr/>
      </dsp:nvSpPr>
      <dsp:spPr>
        <a:xfrm>
          <a:off x="0" y="4161789"/>
          <a:ext cx="6263640" cy="127120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Ms Ryan – Programme Coordinator &amp; Guidance Counsellor</a:t>
          </a:r>
          <a:endParaRPr lang="en-US" sz="3200" kern="1200"/>
        </a:p>
      </dsp:txBody>
      <dsp:txXfrm>
        <a:off x="62055" y="4223844"/>
        <a:ext cx="6139530" cy="1147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A3E47-96ED-40E5-9768-A5C26D33B680}">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8651A2-098C-48E5-BC98-328525FFCBF2}">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GB" sz="5100" kern="1200"/>
            <a:t>Overview of Options for Senior Cycle </a:t>
          </a:r>
          <a:endParaRPr lang="en-US" sz="5100" kern="1200"/>
        </a:p>
      </dsp:txBody>
      <dsp:txXfrm>
        <a:off x="0" y="2703"/>
        <a:ext cx="6900512" cy="1843578"/>
      </dsp:txXfrm>
    </dsp:sp>
    <dsp:sp modelId="{132C4C1E-E117-47A2-AD60-2903544DB0C4}">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5CD122-1F80-49C6-B351-6ED8EF571B30}">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GB" sz="5100" kern="1200"/>
            <a:t>Advice on Subject Choice</a:t>
          </a:r>
          <a:endParaRPr lang="en-US" sz="5100" kern="1200"/>
        </a:p>
      </dsp:txBody>
      <dsp:txXfrm>
        <a:off x="0" y="1846281"/>
        <a:ext cx="6900512" cy="1843578"/>
      </dsp:txXfrm>
    </dsp:sp>
    <dsp:sp modelId="{AE1C82D0-F8FE-4557-9502-3FFF8F11DE8F}">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D5F9A-4E8F-4E36-80B6-271C94539D3B}">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GB" sz="5100" kern="1200"/>
            <a:t>Answer your questions</a:t>
          </a:r>
          <a:endParaRPr lang="en-US" sz="5100" kern="1200"/>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E56CA-4174-4968-8ADB-F03609B5C6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1848C5CE-4710-4665-B4BB-5086CB70C2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77E7C1FD-07BC-4DFF-AAB2-2F95F25B0678}"/>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5" name="Footer Placeholder 4">
            <a:extLst>
              <a:ext uri="{FF2B5EF4-FFF2-40B4-BE49-F238E27FC236}">
                <a16:creationId xmlns:a16="http://schemas.microsoft.com/office/drawing/2014/main" id="{E3803B14-CCF0-41D0-AAEC-E265684C2E9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B15914E-E966-41B6-8FF4-AF1097BEA913}"/>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389146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01CC-1B50-4889-8C34-F16B2D53086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94FB626-DCC0-4D8E-988B-DBEAF7361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A71B7B2-18AF-40E6-BD09-24A6919C1483}"/>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5" name="Footer Placeholder 4">
            <a:extLst>
              <a:ext uri="{FF2B5EF4-FFF2-40B4-BE49-F238E27FC236}">
                <a16:creationId xmlns:a16="http://schemas.microsoft.com/office/drawing/2014/main" id="{18363FB7-D5C0-4041-8AB4-54D53BECEF7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906E46D-E37B-4EF1-84F3-ADBBB7D59BAE}"/>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242742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A1D70-1289-4FD8-B9D1-A6A2A4B21B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77DD1A4-DAF7-4A3D-82E8-767F2BD159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EA97FF6-EEC5-4091-A2EE-2F67F007C8A5}"/>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5" name="Footer Placeholder 4">
            <a:extLst>
              <a:ext uri="{FF2B5EF4-FFF2-40B4-BE49-F238E27FC236}">
                <a16:creationId xmlns:a16="http://schemas.microsoft.com/office/drawing/2014/main" id="{662CF4EB-D53F-47B5-B7CD-4E093B2378E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15F3FEF-A792-4F91-82D0-C2521EDD1BAC}"/>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119586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D309-DC0E-498B-9C51-91FB9DCC940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3A3A21E-7A78-4369-A43C-1917DF2328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13A12F0-ED0E-4274-895E-BC88FA69C734}"/>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5" name="Footer Placeholder 4">
            <a:extLst>
              <a:ext uri="{FF2B5EF4-FFF2-40B4-BE49-F238E27FC236}">
                <a16:creationId xmlns:a16="http://schemas.microsoft.com/office/drawing/2014/main" id="{37F93E39-1A92-409B-B97F-0F2FDC26B04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2AF12C0-D61B-44D5-9051-CA3E1791BBCD}"/>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188970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A1E9D-E69F-4389-B7F4-3F6DBF9F44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E454FFA2-0D3F-4D38-9E94-6C2037D4B9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937FCE-1901-4E11-A726-7F25D7827061}"/>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5" name="Footer Placeholder 4">
            <a:extLst>
              <a:ext uri="{FF2B5EF4-FFF2-40B4-BE49-F238E27FC236}">
                <a16:creationId xmlns:a16="http://schemas.microsoft.com/office/drawing/2014/main" id="{C74BA01B-06F7-43B4-A8DA-21956928A6F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05A51C5-8982-49B9-B9D0-B4AA17EE7C43}"/>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425507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E55A1-4587-4365-A8F3-032EA7C1343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00F8E6C-9384-470C-9949-8512433195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1C605A43-5DDE-419D-8C21-7DB5FF73F0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E5DB6608-3F87-4E19-8231-0BC9FECA9FA9}"/>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6" name="Footer Placeholder 5">
            <a:extLst>
              <a:ext uri="{FF2B5EF4-FFF2-40B4-BE49-F238E27FC236}">
                <a16:creationId xmlns:a16="http://schemas.microsoft.com/office/drawing/2014/main" id="{3043F944-248A-449E-A904-E3BBA4CDE70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74F564C-7AA8-4B1A-8ABD-C711A204A2B3}"/>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773890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1EBA-4D86-476A-A062-0DB16968D78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C6975A9-3213-462E-94B0-85B5A1A94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A33BC1-7122-4D73-92D4-FB4720A6A5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6F2BD3DC-278A-4C01-B85A-ED8F6274B8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C0483C-07EF-47B6-AA7D-2AB7262054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1AA7A8EB-A8DD-4484-9F82-A19676B801B4}"/>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8" name="Footer Placeholder 7">
            <a:extLst>
              <a:ext uri="{FF2B5EF4-FFF2-40B4-BE49-F238E27FC236}">
                <a16:creationId xmlns:a16="http://schemas.microsoft.com/office/drawing/2014/main" id="{A498970D-18FC-42CC-86DC-C9DF8886E8EB}"/>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EA83664A-5F4C-471D-8058-3488B2E51025}"/>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180726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2100-978D-423D-876E-EA6D0B1A5974}"/>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BA87D76-1CA8-4D66-B9E4-DAD5A6C71D7E}"/>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4" name="Footer Placeholder 3">
            <a:extLst>
              <a:ext uri="{FF2B5EF4-FFF2-40B4-BE49-F238E27FC236}">
                <a16:creationId xmlns:a16="http://schemas.microsoft.com/office/drawing/2014/main" id="{C21ADB3D-24CF-424E-847D-FE4CB71108E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E0AAF47B-4D8B-4AF7-AB2E-7599EFC76B0B}"/>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188108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3DCD8E-62F0-4B0B-B2B4-3B602890E44F}"/>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3" name="Footer Placeholder 2">
            <a:extLst>
              <a:ext uri="{FF2B5EF4-FFF2-40B4-BE49-F238E27FC236}">
                <a16:creationId xmlns:a16="http://schemas.microsoft.com/office/drawing/2014/main" id="{AB744917-B0CD-4AFF-AE59-D9636C1D467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9AE95AF-4BE3-40C6-B55C-BDFB0BA185DA}"/>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263665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EB35A-8C2C-434E-A7C4-2547A31CB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0D88DF4-AEAD-40C4-B5F7-B2B671D46E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CAF1676-DA9E-4E53-BC44-27EE15688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8D5183-DA9D-47D0-AB70-920014856BFA}"/>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6" name="Footer Placeholder 5">
            <a:extLst>
              <a:ext uri="{FF2B5EF4-FFF2-40B4-BE49-F238E27FC236}">
                <a16:creationId xmlns:a16="http://schemas.microsoft.com/office/drawing/2014/main" id="{8101001F-AD6B-4F5D-A836-86B166911AB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A01F7ED-7224-4722-8849-8DE0F14A451E}"/>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33770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F7264-9EC5-469B-908C-6AEE47A3E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BB465FB-6DAC-4C97-8533-DCE8AA2C99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991A139-DCC7-495C-9965-7E199E137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536FAA-5586-4E38-A11F-73B8C3BC2F6E}"/>
              </a:ext>
            </a:extLst>
          </p:cNvPr>
          <p:cNvSpPr>
            <a:spLocks noGrp="1"/>
          </p:cNvSpPr>
          <p:nvPr>
            <p:ph type="dt" sz="half" idx="10"/>
          </p:nvPr>
        </p:nvSpPr>
        <p:spPr/>
        <p:txBody>
          <a:bodyPr/>
          <a:lstStyle/>
          <a:p>
            <a:fld id="{444AAD23-3A78-47CF-A88B-FD6726635F48}" type="datetimeFigureOut">
              <a:rPr lang="en-IE" smtClean="0"/>
              <a:t>10/02/2022</a:t>
            </a:fld>
            <a:endParaRPr lang="en-IE"/>
          </a:p>
        </p:txBody>
      </p:sp>
      <p:sp>
        <p:nvSpPr>
          <p:cNvPr id="6" name="Footer Placeholder 5">
            <a:extLst>
              <a:ext uri="{FF2B5EF4-FFF2-40B4-BE49-F238E27FC236}">
                <a16:creationId xmlns:a16="http://schemas.microsoft.com/office/drawing/2014/main" id="{93170F91-2413-4C5B-91F0-5671C2A6109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6BA81B9-A955-402E-8FBE-16D244D1433B}"/>
              </a:ext>
            </a:extLst>
          </p:cNvPr>
          <p:cNvSpPr>
            <a:spLocks noGrp="1"/>
          </p:cNvSpPr>
          <p:nvPr>
            <p:ph type="sldNum" sz="quarter" idx="12"/>
          </p:nvPr>
        </p:nvSpPr>
        <p:spPr/>
        <p:txBody>
          <a:bodyPr/>
          <a:lstStyle/>
          <a:p>
            <a:fld id="{F90A3E8C-ED48-463D-9E3C-C5E9A5531575}" type="slidenum">
              <a:rPr lang="en-IE" smtClean="0"/>
              <a:t>‹#›</a:t>
            </a:fld>
            <a:endParaRPr lang="en-IE"/>
          </a:p>
        </p:txBody>
      </p:sp>
    </p:spTree>
    <p:extLst>
      <p:ext uri="{BB962C8B-B14F-4D97-AF65-F5344CB8AC3E}">
        <p14:creationId xmlns:p14="http://schemas.microsoft.com/office/powerpoint/2010/main" val="278839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A9FE95-6476-4B81-A3CB-3AFAB13B3C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A72B9CC-532B-4760-A53C-779C41391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C584607-5C60-4550-85D6-FAADC1931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AAD23-3A78-47CF-A88B-FD6726635F48}" type="datetimeFigureOut">
              <a:rPr lang="en-IE" smtClean="0"/>
              <a:t>10/02/2022</a:t>
            </a:fld>
            <a:endParaRPr lang="en-IE"/>
          </a:p>
        </p:txBody>
      </p:sp>
      <p:sp>
        <p:nvSpPr>
          <p:cNvPr id="5" name="Footer Placeholder 4">
            <a:extLst>
              <a:ext uri="{FF2B5EF4-FFF2-40B4-BE49-F238E27FC236}">
                <a16:creationId xmlns:a16="http://schemas.microsoft.com/office/drawing/2014/main" id="{852E6EB6-F412-4F50-9261-6F9D129D48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9EB1F6B3-E364-4FB0-AC60-A7DDD2607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A3E8C-ED48-463D-9E3C-C5E9A5531575}" type="slidenum">
              <a:rPr lang="en-IE" smtClean="0"/>
              <a:t>‹#›</a:t>
            </a:fld>
            <a:endParaRPr lang="en-IE"/>
          </a:p>
        </p:txBody>
      </p:sp>
    </p:spTree>
    <p:extLst>
      <p:ext uri="{BB962C8B-B14F-4D97-AF65-F5344CB8AC3E}">
        <p14:creationId xmlns:p14="http://schemas.microsoft.com/office/powerpoint/2010/main" val="2851383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ualifax.ie/" TargetMode="External"/><Relationship Id="rId2" Type="http://schemas.openxmlformats.org/officeDocument/2006/relationships/hyperlink" Target="http://www.education.ie/"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cao.ie/" TargetMode="External"/><Relationship Id="rId4" Type="http://schemas.openxmlformats.org/officeDocument/2006/relationships/hyperlink" Target="http://www.careersportal.i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6000"/>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F0A9D4F-0DDC-4ED2-9480-0BC388183BB0}"/>
              </a:ext>
            </a:extLst>
          </p:cNvPr>
          <p:cNvSpPr txBox="1"/>
          <p:nvPr/>
        </p:nvSpPr>
        <p:spPr>
          <a:xfrm>
            <a:off x="184354" y="221225"/>
            <a:ext cx="11503741" cy="1754326"/>
          </a:xfrm>
          <a:prstGeom prst="rect">
            <a:avLst/>
          </a:prstGeom>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glow>
          </a:effectLst>
        </p:spPr>
        <p:txBody>
          <a:bodyPr wrap="square" rtlCol="0">
            <a:spAutoFit/>
          </a:bodyPr>
          <a:lstStyle/>
          <a:p>
            <a:pPr algn="ctr"/>
            <a:r>
              <a:rPr lang="en-GB" sz="5400" dirty="0"/>
              <a:t>Maryfield College</a:t>
            </a:r>
          </a:p>
          <a:p>
            <a:pPr algn="ctr"/>
            <a:r>
              <a:rPr lang="en-GB" sz="5400" dirty="0"/>
              <a:t>Senior Cycle Options 2022/2023</a:t>
            </a:r>
            <a:endParaRPr lang="en-IE" sz="5400" dirty="0"/>
          </a:p>
        </p:txBody>
      </p:sp>
      <p:pic>
        <p:nvPicPr>
          <p:cNvPr id="2" name="Picture 1">
            <a:extLst>
              <a:ext uri="{FF2B5EF4-FFF2-40B4-BE49-F238E27FC236}">
                <a16:creationId xmlns:a16="http://schemas.microsoft.com/office/drawing/2014/main" id="{06F5B096-8553-4B25-9B47-38793AFB895A}"/>
              </a:ext>
            </a:extLst>
          </p:cNvPr>
          <p:cNvPicPr>
            <a:picLocks noChangeAspect="1"/>
          </p:cNvPicPr>
          <p:nvPr/>
        </p:nvPicPr>
        <p:blipFill>
          <a:blip r:embed="rId3"/>
          <a:stretch>
            <a:fillRect/>
          </a:stretch>
        </p:blipFill>
        <p:spPr>
          <a:xfrm>
            <a:off x="246051" y="303962"/>
            <a:ext cx="1140051" cy="1176630"/>
          </a:xfrm>
          <a:prstGeom prst="rect">
            <a:avLst/>
          </a:prstGeom>
        </p:spPr>
      </p:pic>
    </p:spTree>
    <p:extLst>
      <p:ext uri="{BB962C8B-B14F-4D97-AF65-F5344CB8AC3E}">
        <p14:creationId xmlns:p14="http://schemas.microsoft.com/office/powerpoint/2010/main" val="87792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5AEA98-D915-470D-B064-28644BD31624}"/>
              </a:ext>
            </a:extLst>
          </p:cNvPr>
          <p:cNvSpPr>
            <a:spLocks noGrp="1"/>
          </p:cNvSpPr>
          <p:nvPr>
            <p:ph type="title"/>
          </p:nvPr>
        </p:nvSpPr>
        <p:spPr>
          <a:xfrm>
            <a:off x="841248" y="548640"/>
            <a:ext cx="3600860" cy="5431536"/>
          </a:xfrm>
        </p:spPr>
        <p:txBody>
          <a:bodyPr>
            <a:normAutofit/>
          </a:bodyPr>
          <a:lstStyle/>
          <a:p>
            <a:r>
              <a:rPr lang="en-GB" sz="5400"/>
              <a:t>Making Subject Choices</a:t>
            </a:r>
            <a:endParaRPr lang="en-IE"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320352-D7FA-4C2C-9417-669012548F76}"/>
              </a:ext>
            </a:extLst>
          </p:cNvPr>
          <p:cNvSpPr>
            <a:spLocks noGrp="1"/>
          </p:cNvSpPr>
          <p:nvPr>
            <p:ph idx="1"/>
          </p:nvPr>
        </p:nvSpPr>
        <p:spPr>
          <a:xfrm>
            <a:off x="5126418" y="552091"/>
            <a:ext cx="6817256" cy="5431536"/>
          </a:xfrm>
        </p:spPr>
        <p:txBody>
          <a:bodyPr anchor="ctr">
            <a:normAutofit fontScale="92500" lnSpcReduction="20000"/>
          </a:bodyPr>
          <a:lstStyle/>
          <a:p>
            <a:pPr marL="0" indent="0" algn="ctr">
              <a:buNone/>
            </a:pPr>
            <a:r>
              <a:rPr lang="en-IE" b="1" dirty="0"/>
              <a:t>Advice on Making the Right Subject Choice</a:t>
            </a:r>
          </a:p>
          <a:p>
            <a:pPr marL="0" indent="0">
              <a:buNone/>
            </a:pPr>
            <a:r>
              <a:rPr lang="en-IE" sz="2200" dirty="0"/>
              <a:t>	</a:t>
            </a:r>
            <a:r>
              <a:rPr lang="en-IE" sz="2200" u="sng" dirty="0"/>
              <a:t>Subject Choice Talk Tuesday 8</a:t>
            </a:r>
            <a:r>
              <a:rPr lang="en-IE" sz="2200" u="sng" baseline="30000" dirty="0"/>
              <a:t>th</a:t>
            </a:r>
            <a:r>
              <a:rPr lang="en-IE" sz="2200" u="sng" dirty="0"/>
              <a:t> March 2022</a:t>
            </a:r>
            <a:endParaRPr lang="en-IE" sz="2200" u="sng" baseline="30000" dirty="0"/>
          </a:p>
          <a:p>
            <a:pPr marL="0" indent="0">
              <a:buNone/>
            </a:pPr>
            <a:endParaRPr lang="en-IE" sz="2200" u="sng" dirty="0"/>
          </a:p>
          <a:p>
            <a:r>
              <a:rPr lang="en-IE" sz="2200" dirty="0"/>
              <a:t>What subjects do I like?</a:t>
            </a:r>
          </a:p>
          <a:p>
            <a:r>
              <a:rPr lang="en-IE" sz="2200" dirty="0"/>
              <a:t>What subjects do I have an interest in?</a:t>
            </a:r>
          </a:p>
          <a:p>
            <a:r>
              <a:rPr lang="en-IE" sz="2200" dirty="0"/>
              <a:t>What subjects do I find easiest to learn?</a:t>
            </a:r>
          </a:p>
          <a:p>
            <a:r>
              <a:rPr lang="en-IE" sz="2200" dirty="0"/>
              <a:t>What subjects do I do well in?</a:t>
            </a:r>
          </a:p>
          <a:p>
            <a:r>
              <a:rPr lang="en-IE" sz="2200" dirty="0"/>
              <a:t>What might I like to do in the future? Are there essential  subjects I must study at Leaving Certificate ?</a:t>
            </a:r>
          </a:p>
          <a:p>
            <a:pPr marL="0" indent="0">
              <a:buNone/>
            </a:pPr>
            <a:endParaRPr lang="en-IE" sz="2200" dirty="0"/>
          </a:p>
          <a:p>
            <a:pPr marL="0" indent="0" algn="ctr">
              <a:buNone/>
            </a:pPr>
            <a:r>
              <a:rPr lang="en-IE" sz="2600" b="1" dirty="0"/>
              <a:t>Always choose subjects you enjoy – you will make a greater effort</a:t>
            </a:r>
          </a:p>
          <a:p>
            <a:pPr marL="0" indent="0" algn="ctr">
              <a:buNone/>
            </a:pPr>
            <a:r>
              <a:rPr lang="en-IE" sz="2600" b="1" dirty="0"/>
              <a:t>greater effort = greater success</a:t>
            </a:r>
          </a:p>
          <a:p>
            <a:pPr marL="0" indent="0">
              <a:buNone/>
            </a:pPr>
            <a:endParaRPr lang="en-IE" sz="2200" dirty="0"/>
          </a:p>
          <a:p>
            <a:r>
              <a:rPr lang="en-IE" sz="2200" dirty="0"/>
              <a:t>Useful websites – </a:t>
            </a:r>
            <a:r>
              <a:rPr lang="en-IE" sz="2200" dirty="0">
                <a:hlinkClick r:id="rId2"/>
              </a:rPr>
              <a:t>www.education.ie</a:t>
            </a:r>
            <a:r>
              <a:rPr lang="en-IE" sz="2200" dirty="0"/>
              <a:t> , </a:t>
            </a:r>
            <a:r>
              <a:rPr lang="en-IE" sz="2200" dirty="0">
                <a:hlinkClick r:id="rId3"/>
              </a:rPr>
              <a:t>www.qualifax.ie</a:t>
            </a:r>
            <a:r>
              <a:rPr lang="en-IE" sz="2200" dirty="0"/>
              <a:t>, </a:t>
            </a:r>
            <a:r>
              <a:rPr lang="en-IE" sz="2200" dirty="0">
                <a:hlinkClick r:id="rId4"/>
              </a:rPr>
              <a:t>www.careersportal.ie</a:t>
            </a:r>
            <a:r>
              <a:rPr lang="en-IE" sz="2200" dirty="0"/>
              <a:t>, </a:t>
            </a:r>
            <a:r>
              <a:rPr lang="en-IE" sz="2200" dirty="0">
                <a:hlinkClick r:id="rId5"/>
              </a:rPr>
              <a:t>www.cao.ie</a:t>
            </a:r>
            <a:r>
              <a:rPr lang="en-IE" sz="2200" dirty="0"/>
              <a:t> </a:t>
            </a:r>
            <a:endParaRPr lang="en-IE" sz="1200" dirty="0"/>
          </a:p>
        </p:txBody>
      </p:sp>
      <p:pic>
        <p:nvPicPr>
          <p:cNvPr id="4" name="Picture 3">
            <a:extLst>
              <a:ext uri="{FF2B5EF4-FFF2-40B4-BE49-F238E27FC236}">
                <a16:creationId xmlns:a16="http://schemas.microsoft.com/office/drawing/2014/main" id="{5DB96390-E6AC-4B13-9508-3D5AD980F654}"/>
              </a:ext>
            </a:extLst>
          </p:cNvPr>
          <p:cNvPicPr>
            <a:picLocks noChangeAspect="1"/>
          </p:cNvPicPr>
          <p:nvPr/>
        </p:nvPicPr>
        <p:blipFill>
          <a:blip r:embed="rId6"/>
          <a:stretch>
            <a:fillRect/>
          </a:stretch>
        </p:blipFill>
        <p:spPr>
          <a:xfrm>
            <a:off x="271221" y="289509"/>
            <a:ext cx="1140051" cy="1176630"/>
          </a:xfrm>
          <a:prstGeom prst="rect">
            <a:avLst/>
          </a:prstGeom>
        </p:spPr>
      </p:pic>
    </p:spTree>
    <p:extLst>
      <p:ext uri="{BB962C8B-B14F-4D97-AF65-F5344CB8AC3E}">
        <p14:creationId xmlns:p14="http://schemas.microsoft.com/office/powerpoint/2010/main" val="423511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C7534-6567-4B6B-B37F-A16631855B3A}"/>
              </a:ext>
            </a:extLst>
          </p:cNvPr>
          <p:cNvSpPr>
            <a:spLocks noGrp="1"/>
          </p:cNvSpPr>
          <p:nvPr>
            <p:ph type="title"/>
          </p:nvPr>
        </p:nvSpPr>
        <p:spPr>
          <a:xfrm>
            <a:off x="841248" y="548640"/>
            <a:ext cx="3600860" cy="5431536"/>
          </a:xfrm>
        </p:spPr>
        <p:txBody>
          <a:bodyPr>
            <a:normAutofit/>
          </a:bodyPr>
          <a:lstStyle/>
          <a:p>
            <a:pPr algn="ctr"/>
            <a:r>
              <a:rPr lang="en-GB" sz="5400" dirty="0"/>
              <a:t>Leaving Certificate Vocational Programme </a:t>
            </a:r>
            <a:r>
              <a:rPr lang="en-GB" sz="5400" b="1" dirty="0"/>
              <a:t>LCVP</a:t>
            </a:r>
            <a:endParaRPr lang="en-IE" sz="5400" b="1"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67BC78-CBDC-4CB7-A4C8-AA0FBAB2DB02}"/>
              </a:ext>
            </a:extLst>
          </p:cNvPr>
          <p:cNvSpPr>
            <a:spLocks noGrp="1"/>
          </p:cNvSpPr>
          <p:nvPr>
            <p:ph idx="1"/>
          </p:nvPr>
        </p:nvSpPr>
        <p:spPr>
          <a:xfrm>
            <a:off x="5126418" y="552090"/>
            <a:ext cx="6224335" cy="5894717"/>
          </a:xfrm>
        </p:spPr>
        <p:txBody>
          <a:bodyPr anchor="ctr">
            <a:normAutofit/>
          </a:bodyPr>
          <a:lstStyle/>
          <a:p>
            <a:r>
              <a:rPr lang="en-IE" sz="2200" dirty="0"/>
              <a:t>LCVP is an additional subject that can be taken alongside the established Leaving Certificate.</a:t>
            </a:r>
          </a:p>
          <a:p>
            <a:r>
              <a:rPr lang="en-IE" sz="2200" dirty="0"/>
              <a:t>LCVP is taken over 2 years.</a:t>
            </a:r>
          </a:p>
          <a:p>
            <a:r>
              <a:rPr lang="en-IE" sz="2200" dirty="0"/>
              <a:t>LCVP enhances the vocational dimension of the LC.</a:t>
            </a:r>
          </a:p>
          <a:p>
            <a:r>
              <a:rPr lang="en-IE" sz="2200" dirty="0"/>
              <a:t>Students develop the skills required for further education, employment after school &amp; for starting a business.</a:t>
            </a:r>
          </a:p>
          <a:p>
            <a:r>
              <a:rPr lang="en-IE" sz="2200" dirty="0"/>
              <a:t>Work Experience &amp; Enterprise Education are a feature of the course.</a:t>
            </a:r>
          </a:p>
          <a:p>
            <a:r>
              <a:rPr lang="en-IE" sz="2200" dirty="0"/>
              <a:t>LCVP can be used as one of a students best 6 subjects for CAO points.</a:t>
            </a:r>
          </a:p>
          <a:p>
            <a:r>
              <a:rPr lang="en-IE" sz="2200" dirty="0"/>
              <a:t> LCVP requires specific subject combinations. Students must indicate their desire to take LCVP first and we will examine their subject choice to ensure their compatibility. See www.pdst.ie for LCVP subject requirements.</a:t>
            </a:r>
          </a:p>
        </p:txBody>
      </p:sp>
      <p:pic>
        <p:nvPicPr>
          <p:cNvPr id="4" name="Picture 3">
            <a:extLst>
              <a:ext uri="{FF2B5EF4-FFF2-40B4-BE49-F238E27FC236}">
                <a16:creationId xmlns:a16="http://schemas.microsoft.com/office/drawing/2014/main" id="{175455EC-C925-42E6-A3D2-6B99FA9E4C8D}"/>
              </a:ext>
            </a:extLst>
          </p:cNvPr>
          <p:cNvPicPr>
            <a:picLocks noChangeAspect="1"/>
          </p:cNvPicPr>
          <p:nvPr/>
        </p:nvPicPr>
        <p:blipFill>
          <a:blip r:embed="rId2"/>
          <a:stretch>
            <a:fillRect/>
          </a:stretch>
        </p:blipFill>
        <p:spPr>
          <a:xfrm>
            <a:off x="271221" y="208098"/>
            <a:ext cx="1140051" cy="1176630"/>
          </a:xfrm>
          <a:prstGeom prst="rect">
            <a:avLst/>
          </a:prstGeom>
        </p:spPr>
      </p:pic>
    </p:spTree>
    <p:extLst>
      <p:ext uri="{BB962C8B-B14F-4D97-AF65-F5344CB8AC3E}">
        <p14:creationId xmlns:p14="http://schemas.microsoft.com/office/powerpoint/2010/main" val="59556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C7534-6567-4B6B-B37F-A16631855B3A}"/>
              </a:ext>
            </a:extLst>
          </p:cNvPr>
          <p:cNvSpPr>
            <a:spLocks noGrp="1"/>
          </p:cNvSpPr>
          <p:nvPr>
            <p:ph type="title"/>
          </p:nvPr>
        </p:nvSpPr>
        <p:spPr>
          <a:xfrm>
            <a:off x="841248" y="548640"/>
            <a:ext cx="3600860" cy="5431536"/>
          </a:xfrm>
        </p:spPr>
        <p:txBody>
          <a:bodyPr>
            <a:normAutofit/>
          </a:bodyPr>
          <a:lstStyle/>
          <a:p>
            <a:pPr algn="ctr"/>
            <a:r>
              <a:rPr lang="en-IE" sz="5400" b="1" dirty="0"/>
              <a:t>5</a:t>
            </a:r>
            <a:r>
              <a:rPr lang="en-IE" sz="5400" b="1" baseline="30000" dirty="0"/>
              <a:t>th</a:t>
            </a:r>
            <a:r>
              <a:rPr lang="en-IE" sz="5400" b="1" dirty="0"/>
              <a:t> Year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67BC78-CBDC-4CB7-A4C8-AA0FBAB2DB02}"/>
              </a:ext>
            </a:extLst>
          </p:cNvPr>
          <p:cNvSpPr>
            <a:spLocks noGrp="1"/>
          </p:cNvSpPr>
          <p:nvPr>
            <p:ph idx="1"/>
          </p:nvPr>
        </p:nvSpPr>
        <p:spPr>
          <a:xfrm>
            <a:off x="5126418" y="963283"/>
            <a:ext cx="6224335" cy="5894717"/>
          </a:xfrm>
        </p:spPr>
        <p:txBody>
          <a:bodyPr anchor="ctr">
            <a:normAutofit fontScale="62500" lnSpcReduction="20000"/>
          </a:bodyPr>
          <a:lstStyle/>
          <a:p>
            <a:pPr marL="0" indent="0" algn="ctr">
              <a:buNone/>
            </a:pPr>
            <a:r>
              <a:rPr lang="en-IE" sz="5800" dirty="0"/>
              <a:t>Beginning a Successful Leaving Certificate Programme</a:t>
            </a:r>
          </a:p>
          <a:p>
            <a:pPr marL="0" indent="0" algn="ctr">
              <a:buNone/>
            </a:pPr>
            <a:endParaRPr lang="en-IE" sz="3200" dirty="0"/>
          </a:p>
          <a:p>
            <a:pPr marL="342900" indent="-342900">
              <a:buFont typeface="Arial" panose="020B0604020202020204" pitchFamily="34" charset="0"/>
              <a:buChar char="•"/>
            </a:pPr>
            <a:r>
              <a:rPr lang="en-IE" sz="3200" dirty="0"/>
              <a:t>From the outset of 5</a:t>
            </a:r>
            <a:r>
              <a:rPr lang="en-IE" sz="3200" baseline="30000" dirty="0"/>
              <a:t>th</a:t>
            </a:r>
            <a:r>
              <a:rPr lang="en-IE" sz="3200" dirty="0"/>
              <a:t> Year be prepared to fully engage and commit to your learning.</a:t>
            </a:r>
          </a:p>
          <a:p>
            <a:pPr marL="342900" indent="-342900">
              <a:buFont typeface="Arial" panose="020B0604020202020204" pitchFamily="34" charset="0"/>
              <a:buChar char="•"/>
            </a:pPr>
            <a:endParaRPr lang="en-IE" sz="3200" dirty="0"/>
          </a:p>
          <a:p>
            <a:pPr marL="342900" indent="-342900">
              <a:buFont typeface="Arial" panose="020B0604020202020204" pitchFamily="34" charset="0"/>
              <a:buChar char="•"/>
            </a:pPr>
            <a:r>
              <a:rPr lang="en-IE" sz="3200" dirty="0"/>
              <a:t>Full attendance throughout the year is essential for the continuity of learning.</a:t>
            </a:r>
          </a:p>
          <a:p>
            <a:pPr marL="0" indent="0">
              <a:buNone/>
            </a:pPr>
            <a:endParaRPr lang="en-IE" sz="3200" dirty="0"/>
          </a:p>
          <a:p>
            <a:pPr marL="342900" indent="-342900">
              <a:buFont typeface="Arial" panose="020B0604020202020204" pitchFamily="34" charset="0"/>
              <a:buChar char="•"/>
            </a:pPr>
            <a:r>
              <a:rPr lang="en-IE" sz="3200" dirty="0"/>
              <a:t>Be actively involved in your learning in class and with your teachers and fellow students.</a:t>
            </a:r>
          </a:p>
          <a:p>
            <a:pPr marL="342900" indent="-342900">
              <a:buFont typeface="Arial" panose="020B0604020202020204" pitchFamily="34" charset="0"/>
              <a:buChar char="•"/>
            </a:pPr>
            <a:endParaRPr lang="en-IE" sz="3200" dirty="0"/>
          </a:p>
          <a:p>
            <a:pPr marL="342900" indent="-342900">
              <a:buFont typeface="Arial" panose="020B0604020202020204" pitchFamily="34" charset="0"/>
              <a:buChar char="•"/>
            </a:pPr>
            <a:r>
              <a:rPr lang="en-IE" sz="3200" dirty="0"/>
              <a:t>A positive mindset and outlook will enhance your experience of school especially when you are faced with challenges.</a:t>
            </a:r>
          </a:p>
          <a:p>
            <a:pPr marL="342900" indent="-342900">
              <a:buFont typeface="Arial" panose="020B0604020202020204" pitchFamily="34" charset="0"/>
              <a:buChar char="•"/>
            </a:pPr>
            <a:endParaRPr lang="en-IE" sz="3200" dirty="0"/>
          </a:p>
          <a:p>
            <a:pPr marL="342900" indent="-342900">
              <a:buFont typeface="Arial" panose="020B0604020202020204" pitchFamily="34" charset="0"/>
              <a:buChar char="•"/>
            </a:pPr>
            <a:r>
              <a:rPr lang="en-IE" sz="3200" dirty="0"/>
              <a:t>Developing positive and productive relationships with your teachers is very important as they guide you through the Leaving Certificate course.</a:t>
            </a:r>
          </a:p>
          <a:p>
            <a:pPr marL="342900" indent="-342900">
              <a:buFont typeface="Arial" panose="020B0604020202020204" pitchFamily="34" charset="0"/>
              <a:buChar char="•"/>
            </a:pPr>
            <a:endParaRPr lang="en-IE" sz="3200" dirty="0"/>
          </a:p>
          <a:p>
            <a:pPr marL="0" indent="0">
              <a:buNone/>
            </a:pPr>
            <a:endParaRPr lang="en-IE" sz="3200" dirty="0"/>
          </a:p>
          <a:p>
            <a:pPr marL="0" indent="0">
              <a:buNone/>
            </a:pPr>
            <a:endParaRPr lang="en-IE" sz="2200" dirty="0"/>
          </a:p>
        </p:txBody>
      </p:sp>
      <p:pic>
        <p:nvPicPr>
          <p:cNvPr id="4" name="Picture 3">
            <a:extLst>
              <a:ext uri="{FF2B5EF4-FFF2-40B4-BE49-F238E27FC236}">
                <a16:creationId xmlns:a16="http://schemas.microsoft.com/office/drawing/2014/main" id="{175455EC-C925-42E6-A3D2-6B99FA9E4C8D}"/>
              </a:ext>
            </a:extLst>
          </p:cNvPr>
          <p:cNvPicPr>
            <a:picLocks noChangeAspect="1"/>
          </p:cNvPicPr>
          <p:nvPr/>
        </p:nvPicPr>
        <p:blipFill>
          <a:blip r:embed="rId2"/>
          <a:stretch>
            <a:fillRect/>
          </a:stretch>
        </p:blipFill>
        <p:spPr>
          <a:xfrm>
            <a:off x="271221" y="208098"/>
            <a:ext cx="1140051" cy="1176630"/>
          </a:xfrm>
          <a:prstGeom prst="rect">
            <a:avLst/>
          </a:prstGeom>
        </p:spPr>
      </p:pic>
    </p:spTree>
    <p:extLst>
      <p:ext uri="{BB962C8B-B14F-4D97-AF65-F5344CB8AC3E}">
        <p14:creationId xmlns:p14="http://schemas.microsoft.com/office/powerpoint/2010/main" val="1260072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EC62BA-C1CA-47A7-91E3-DBC4FB67F0A3}"/>
              </a:ext>
            </a:extLst>
          </p:cNvPr>
          <p:cNvSpPr>
            <a:spLocks noGrp="1"/>
          </p:cNvSpPr>
          <p:nvPr>
            <p:ph type="title"/>
          </p:nvPr>
        </p:nvSpPr>
        <p:spPr>
          <a:xfrm>
            <a:off x="4654296" y="329184"/>
            <a:ext cx="6894576" cy="1055758"/>
          </a:xfrm>
        </p:spPr>
        <p:txBody>
          <a:bodyPr anchor="b">
            <a:normAutofit/>
          </a:bodyPr>
          <a:lstStyle/>
          <a:p>
            <a:r>
              <a:rPr lang="en-GB" sz="5400" dirty="0"/>
              <a:t>Important Dates</a:t>
            </a:r>
            <a:endParaRPr lang="en-IE" sz="5400" dirty="0"/>
          </a:p>
        </p:txBody>
      </p:sp>
      <p:pic>
        <p:nvPicPr>
          <p:cNvPr id="5" name="Picture 4" descr="Calendar on table">
            <a:extLst>
              <a:ext uri="{FF2B5EF4-FFF2-40B4-BE49-F238E27FC236}">
                <a16:creationId xmlns:a16="http://schemas.microsoft.com/office/drawing/2014/main" id="{2C5C4600-9E1B-43C4-970A-8C438F8C6A42}"/>
              </a:ext>
            </a:extLst>
          </p:cNvPr>
          <p:cNvPicPr>
            <a:picLocks noChangeAspect="1"/>
          </p:cNvPicPr>
          <p:nvPr/>
        </p:nvPicPr>
        <p:blipFill rotWithShape="1">
          <a:blip r:embed="rId2"/>
          <a:srcRect l="13194" r="47361" b="-2"/>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1"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EFF483-3916-4DDE-A2C0-90B9D4011EA4}"/>
              </a:ext>
            </a:extLst>
          </p:cNvPr>
          <p:cNvSpPr>
            <a:spLocks noGrp="1"/>
          </p:cNvSpPr>
          <p:nvPr>
            <p:ph idx="1"/>
          </p:nvPr>
        </p:nvSpPr>
        <p:spPr>
          <a:xfrm>
            <a:off x="4146430" y="2610927"/>
            <a:ext cx="7970807" cy="3917889"/>
          </a:xfrm>
        </p:spPr>
        <p:txBody>
          <a:bodyPr>
            <a:normAutofit fontScale="92500" lnSpcReduction="10000"/>
          </a:bodyPr>
          <a:lstStyle/>
          <a:p>
            <a:r>
              <a:rPr lang="en-GB" sz="3200" dirty="0"/>
              <a:t>Application for TY –</a:t>
            </a:r>
            <a:br>
              <a:rPr lang="en-GB" sz="3200" dirty="0"/>
            </a:br>
            <a:r>
              <a:rPr lang="en-GB" sz="3200" b="1" dirty="0"/>
              <a:t>Friday 4</a:t>
            </a:r>
            <a:r>
              <a:rPr lang="en-GB" sz="3200" b="1" baseline="30000" dirty="0"/>
              <a:t>th</a:t>
            </a:r>
            <a:r>
              <a:rPr lang="en-GB" sz="3200" b="1" dirty="0"/>
              <a:t> March </a:t>
            </a:r>
          </a:p>
          <a:p>
            <a:r>
              <a:rPr lang="en-GB" sz="3200" dirty="0"/>
              <a:t>Subject Choice Talks for Students moving to 5</a:t>
            </a:r>
            <a:r>
              <a:rPr lang="en-GB" sz="3200" baseline="30000" dirty="0"/>
              <a:t>th</a:t>
            </a:r>
            <a:r>
              <a:rPr lang="en-GB" sz="3200" dirty="0"/>
              <a:t> Year – </a:t>
            </a:r>
            <a:r>
              <a:rPr lang="en-GB" sz="3200" b="1" dirty="0"/>
              <a:t>Tuesday 8</a:t>
            </a:r>
            <a:r>
              <a:rPr lang="en-GB" sz="3200" b="1" baseline="30000" dirty="0"/>
              <a:t>th</a:t>
            </a:r>
            <a:r>
              <a:rPr lang="en-GB" sz="3200" b="1" dirty="0"/>
              <a:t> March</a:t>
            </a:r>
          </a:p>
          <a:p>
            <a:r>
              <a:rPr lang="en-GB" sz="3200" dirty="0"/>
              <a:t>Application to 5</a:t>
            </a:r>
            <a:r>
              <a:rPr lang="en-GB" sz="3200" baseline="30000" dirty="0"/>
              <a:t>th</a:t>
            </a:r>
            <a:r>
              <a:rPr lang="en-GB" sz="3200" dirty="0"/>
              <a:t> Year with Subject Choice  - </a:t>
            </a:r>
            <a:r>
              <a:rPr lang="en-GB" sz="3200" b="1" dirty="0"/>
              <a:t>Tuesday 15</a:t>
            </a:r>
            <a:r>
              <a:rPr lang="en-GB" sz="3200" b="1" baseline="30000" dirty="0"/>
              <a:t>th</a:t>
            </a:r>
            <a:r>
              <a:rPr lang="en-GB" sz="3200" b="1" dirty="0"/>
              <a:t> March</a:t>
            </a:r>
          </a:p>
          <a:p>
            <a:r>
              <a:rPr lang="en-GB" sz="3200" b="1" dirty="0"/>
              <a:t>All forms must be returned to the school either by hand, by post or they can be emailed to admin@maryfieldcollege.ie</a:t>
            </a:r>
            <a:endParaRPr lang="en-IE" sz="3200" b="1" dirty="0"/>
          </a:p>
        </p:txBody>
      </p:sp>
      <p:pic>
        <p:nvPicPr>
          <p:cNvPr id="4" name="Picture 3">
            <a:extLst>
              <a:ext uri="{FF2B5EF4-FFF2-40B4-BE49-F238E27FC236}">
                <a16:creationId xmlns:a16="http://schemas.microsoft.com/office/drawing/2014/main" id="{54325E7E-DC0A-4BDE-A7E0-88492AD908FC}"/>
              </a:ext>
            </a:extLst>
          </p:cNvPr>
          <p:cNvPicPr>
            <a:picLocks noChangeAspect="1"/>
          </p:cNvPicPr>
          <p:nvPr/>
        </p:nvPicPr>
        <p:blipFill>
          <a:blip r:embed="rId3"/>
          <a:stretch>
            <a:fillRect/>
          </a:stretch>
        </p:blipFill>
        <p:spPr>
          <a:xfrm>
            <a:off x="10333948" y="347320"/>
            <a:ext cx="1140051" cy="1176630"/>
          </a:xfrm>
          <a:prstGeom prst="rect">
            <a:avLst/>
          </a:prstGeom>
        </p:spPr>
      </p:pic>
    </p:spTree>
    <p:extLst>
      <p:ext uri="{BB962C8B-B14F-4D97-AF65-F5344CB8AC3E}">
        <p14:creationId xmlns:p14="http://schemas.microsoft.com/office/powerpoint/2010/main" val="705045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Question mark on green pastel background">
            <a:extLst>
              <a:ext uri="{FF2B5EF4-FFF2-40B4-BE49-F238E27FC236}">
                <a16:creationId xmlns:a16="http://schemas.microsoft.com/office/drawing/2014/main" id="{9240DDAA-E5DC-42BF-99F3-F24AA33001F5}"/>
              </a:ext>
            </a:extLst>
          </p:cNvPr>
          <p:cNvPicPr>
            <a:picLocks noChangeAspect="1"/>
          </p:cNvPicPr>
          <p:nvPr/>
        </p:nvPicPr>
        <p:blipFill rotWithShape="1">
          <a:blip r:embed="rId2"/>
          <a:srcRect l="11615"/>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2" name="Freeform: Shape 21">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Freeform: Shape 23">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56FF8A-479F-4329-8134-B76808AE5227}"/>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Questions </a:t>
            </a: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65D5922E-176B-468D-A7B9-B6B6AB66A00E}"/>
              </a:ext>
            </a:extLst>
          </p:cNvPr>
          <p:cNvPicPr>
            <a:picLocks noChangeAspect="1"/>
          </p:cNvPicPr>
          <p:nvPr/>
        </p:nvPicPr>
        <p:blipFill>
          <a:blip r:embed="rId3"/>
          <a:stretch>
            <a:fillRect/>
          </a:stretch>
        </p:blipFill>
        <p:spPr>
          <a:xfrm>
            <a:off x="1185117" y="1894341"/>
            <a:ext cx="1140051" cy="1176630"/>
          </a:xfrm>
          <a:prstGeom prst="rect">
            <a:avLst/>
          </a:prstGeom>
        </p:spPr>
      </p:pic>
    </p:spTree>
    <p:extLst>
      <p:ext uri="{BB962C8B-B14F-4D97-AF65-F5344CB8AC3E}">
        <p14:creationId xmlns:p14="http://schemas.microsoft.com/office/powerpoint/2010/main" val="29132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B5FD-B1C5-43E5-99C0-91AAFE8E6F84}"/>
              </a:ext>
            </a:extLst>
          </p:cNvPr>
          <p:cNvSpPr>
            <a:spLocks noGrp="1"/>
          </p:cNvSpPr>
          <p:nvPr>
            <p:ph type="title"/>
          </p:nvPr>
        </p:nvSpPr>
        <p:spPr>
          <a:xfrm>
            <a:off x="524741" y="620392"/>
            <a:ext cx="3808268" cy="5504688"/>
          </a:xfrm>
        </p:spPr>
        <p:txBody>
          <a:bodyPr>
            <a:normAutofit/>
          </a:bodyPr>
          <a:lstStyle/>
          <a:p>
            <a:r>
              <a:rPr lang="en-GB" sz="6000"/>
              <a:t>Welcome Students &amp; Parents</a:t>
            </a:r>
            <a:endParaRPr lang="en-IE" sz="6000"/>
          </a:p>
        </p:txBody>
      </p:sp>
      <p:graphicFrame>
        <p:nvGraphicFramePr>
          <p:cNvPr id="27" name="Content Placeholder 2">
            <a:extLst>
              <a:ext uri="{FF2B5EF4-FFF2-40B4-BE49-F238E27FC236}">
                <a16:creationId xmlns:a16="http://schemas.microsoft.com/office/drawing/2014/main" id="{61EF81B9-6CC0-49E3-95AE-5CFFF15162FC}"/>
              </a:ext>
            </a:extLst>
          </p:cNvPr>
          <p:cNvGraphicFramePr>
            <a:graphicFrameLocks noGrp="1"/>
          </p:cNvGraphicFramePr>
          <p:nvPr>
            <p:ph idx="1"/>
            <p:extLst>
              <p:ext uri="{D42A27DB-BD31-4B8C-83A1-F6EECF244321}">
                <p14:modId xmlns:p14="http://schemas.microsoft.com/office/powerpoint/2010/main" val="264499206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BD4460B2-9A5D-47E5-A85F-FFB6B7E3C866}"/>
              </a:ext>
            </a:extLst>
          </p:cNvPr>
          <p:cNvPicPr>
            <a:picLocks noChangeAspect="1"/>
          </p:cNvPicPr>
          <p:nvPr/>
        </p:nvPicPr>
        <p:blipFill>
          <a:blip r:embed="rId7"/>
          <a:stretch>
            <a:fillRect/>
          </a:stretch>
        </p:blipFill>
        <p:spPr>
          <a:xfrm>
            <a:off x="585265" y="458821"/>
            <a:ext cx="1140051" cy="1176630"/>
          </a:xfrm>
          <a:prstGeom prst="rect">
            <a:avLst/>
          </a:prstGeom>
        </p:spPr>
      </p:pic>
    </p:spTree>
    <p:extLst>
      <p:ext uri="{BB962C8B-B14F-4D97-AF65-F5344CB8AC3E}">
        <p14:creationId xmlns:p14="http://schemas.microsoft.com/office/powerpoint/2010/main" val="310381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FFE9D8-86E8-4240-AA55-204F0D6A52A8}"/>
              </a:ext>
            </a:extLst>
          </p:cNvPr>
          <p:cNvSpPr>
            <a:spLocks noGrp="1"/>
          </p:cNvSpPr>
          <p:nvPr>
            <p:ph type="title"/>
          </p:nvPr>
        </p:nvSpPr>
        <p:spPr>
          <a:xfrm>
            <a:off x="635000" y="640823"/>
            <a:ext cx="3418659" cy="5583148"/>
          </a:xfrm>
        </p:spPr>
        <p:txBody>
          <a:bodyPr anchor="ctr">
            <a:normAutofit/>
          </a:bodyPr>
          <a:lstStyle/>
          <a:p>
            <a:pPr algn="ctr"/>
            <a:r>
              <a:rPr lang="en-GB" sz="5400" dirty="0"/>
              <a:t>Our Meeting This Evening </a:t>
            </a:r>
            <a:endParaRPr lang="en-IE" sz="5400" dirty="0"/>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2D77331C-893E-46F3-BF14-9ACF315C4C0C}"/>
              </a:ext>
            </a:extLst>
          </p:cNvPr>
          <p:cNvGraphicFramePr>
            <a:graphicFrameLocks noGrp="1"/>
          </p:cNvGraphicFramePr>
          <p:nvPr>
            <p:ph idx="1"/>
            <p:extLst>
              <p:ext uri="{D42A27DB-BD31-4B8C-83A1-F6EECF244321}">
                <p14:modId xmlns:p14="http://schemas.microsoft.com/office/powerpoint/2010/main" val="133526323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17FD2F19-CB8A-46D1-9C07-0E2067557C39}"/>
              </a:ext>
            </a:extLst>
          </p:cNvPr>
          <p:cNvPicPr>
            <a:picLocks noChangeAspect="1"/>
          </p:cNvPicPr>
          <p:nvPr/>
        </p:nvPicPr>
        <p:blipFill>
          <a:blip r:embed="rId7"/>
          <a:stretch>
            <a:fillRect/>
          </a:stretch>
        </p:blipFill>
        <p:spPr>
          <a:xfrm>
            <a:off x="555767" y="480943"/>
            <a:ext cx="1140051" cy="1176630"/>
          </a:xfrm>
          <a:prstGeom prst="rect">
            <a:avLst/>
          </a:prstGeom>
        </p:spPr>
      </p:pic>
    </p:spTree>
    <p:extLst>
      <p:ext uri="{BB962C8B-B14F-4D97-AF65-F5344CB8AC3E}">
        <p14:creationId xmlns:p14="http://schemas.microsoft.com/office/powerpoint/2010/main" val="43162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FD72F-9613-43A8-A572-D445EE42F134}"/>
              </a:ext>
            </a:extLst>
          </p:cNvPr>
          <p:cNvSpPr>
            <a:spLocks noGrp="1"/>
          </p:cNvSpPr>
          <p:nvPr>
            <p:ph type="title"/>
          </p:nvPr>
        </p:nvSpPr>
        <p:spPr>
          <a:xfrm>
            <a:off x="841248" y="548640"/>
            <a:ext cx="3600860" cy="5431536"/>
          </a:xfrm>
        </p:spPr>
        <p:txBody>
          <a:bodyPr>
            <a:normAutofit/>
          </a:bodyPr>
          <a:lstStyle/>
          <a:p>
            <a:r>
              <a:rPr lang="en-GB" sz="5400" dirty="0"/>
              <a:t>Transition Year</a:t>
            </a:r>
            <a:endParaRPr lang="en-IE" sz="54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7C5D11-54C7-458A-9C24-448D2B8301C5}"/>
              </a:ext>
            </a:extLst>
          </p:cNvPr>
          <p:cNvSpPr>
            <a:spLocks noGrp="1"/>
          </p:cNvSpPr>
          <p:nvPr>
            <p:ph idx="1"/>
          </p:nvPr>
        </p:nvSpPr>
        <p:spPr>
          <a:xfrm>
            <a:off x="5126418" y="552091"/>
            <a:ext cx="6224335" cy="5431536"/>
          </a:xfrm>
        </p:spPr>
        <p:txBody>
          <a:bodyPr anchor="ctr">
            <a:normAutofit/>
          </a:bodyPr>
          <a:lstStyle/>
          <a:p>
            <a:r>
              <a:rPr lang="en-IE" sz="2400" dirty="0"/>
              <a:t>A year for personal, social, educational and vocational development.</a:t>
            </a:r>
          </a:p>
          <a:p>
            <a:r>
              <a:rPr lang="en-IE" sz="2400" dirty="0"/>
              <a:t>A year to prepare young people to be  autonomous, participative and responsible members of society.</a:t>
            </a:r>
          </a:p>
          <a:p>
            <a:r>
              <a:rPr lang="en-IE" sz="2400" dirty="0"/>
              <a:t>A year to engage in a broad and balanced curriculum with a focus on developing numeracy, literacy and digital skills.</a:t>
            </a:r>
          </a:p>
          <a:p>
            <a:r>
              <a:rPr lang="en-IE" sz="2400" dirty="0"/>
              <a:t>A year to participate in a variety of new experiences and opportunities both within and outside school.</a:t>
            </a:r>
          </a:p>
          <a:p>
            <a:r>
              <a:rPr lang="en-IE" sz="2400" dirty="0"/>
              <a:t>A year to sample Leaving Certificate subjects.</a:t>
            </a:r>
          </a:p>
          <a:p>
            <a:r>
              <a:rPr lang="en-IE" sz="2400" dirty="0"/>
              <a:t>A year free of exam pressure but one which provides for academic development.</a:t>
            </a:r>
          </a:p>
        </p:txBody>
      </p:sp>
      <p:pic>
        <p:nvPicPr>
          <p:cNvPr id="7" name="Picture 6" descr="A picture containing text, clipart&#10;&#10;Description automatically generated">
            <a:extLst>
              <a:ext uri="{FF2B5EF4-FFF2-40B4-BE49-F238E27FC236}">
                <a16:creationId xmlns:a16="http://schemas.microsoft.com/office/drawing/2014/main" id="{9FBBB6FF-4BCC-4DFE-B5E4-27DD06EAD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410" y="441791"/>
            <a:ext cx="1143000" cy="1171575"/>
          </a:xfrm>
          <a:prstGeom prst="rect">
            <a:avLst/>
          </a:prstGeom>
        </p:spPr>
      </p:pic>
    </p:spTree>
    <p:extLst>
      <p:ext uri="{BB962C8B-B14F-4D97-AF65-F5344CB8AC3E}">
        <p14:creationId xmlns:p14="http://schemas.microsoft.com/office/powerpoint/2010/main" val="403013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FD72F-9613-43A8-A572-D445EE42F134}"/>
              </a:ext>
            </a:extLst>
          </p:cNvPr>
          <p:cNvSpPr>
            <a:spLocks noGrp="1"/>
          </p:cNvSpPr>
          <p:nvPr>
            <p:ph type="title"/>
          </p:nvPr>
        </p:nvSpPr>
        <p:spPr>
          <a:xfrm>
            <a:off x="841248" y="548640"/>
            <a:ext cx="3600860" cy="5431536"/>
          </a:xfrm>
        </p:spPr>
        <p:txBody>
          <a:bodyPr>
            <a:normAutofit/>
          </a:bodyPr>
          <a:lstStyle/>
          <a:p>
            <a:r>
              <a:rPr lang="en-GB" sz="5400"/>
              <a:t>Transition Year</a:t>
            </a:r>
            <a:endParaRPr lang="en-IE"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7C5D11-54C7-458A-9C24-448D2B8301C5}"/>
              </a:ext>
            </a:extLst>
          </p:cNvPr>
          <p:cNvSpPr>
            <a:spLocks noGrp="1"/>
          </p:cNvSpPr>
          <p:nvPr>
            <p:ph idx="1"/>
          </p:nvPr>
        </p:nvSpPr>
        <p:spPr>
          <a:xfrm>
            <a:off x="5126418" y="552091"/>
            <a:ext cx="6224335" cy="5431536"/>
          </a:xfrm>
        </p:spPr>
        <p:txBody>
          <a:bodyPr anchor="ctr">
            <a:normAutofit/>
          </a:bodyPr>
          <a:lstStyle/>
          <a:p>
            <a:pPr marL="0" indent="0">
              <a:buNone/>
            </a:pPr>
            <a:r>
              <a:rPr lang="en-IE" sz="2200" dirty="0"/>
              <a:t> </a:t>
            </a:r>
          </a:p>
        </p:txBody>
      </p:sp>
      <p:pic>
        <p:nvPicPr>
          <p:cNvPr id="4" name="Picture 3">
            <a:extLst>
              <a:ext uri="{FF2B5EF4-FFF2-40B4-BE49-F238E27FC236}">
                <a16:creationId xmlns:a16="http://schemas.microsoft.com/office/drawing/2014/main" id="{3C458D72-C0AF-492B-89F1-6F748A312E22}"/>
              </a:ext>
            </a:extLst>
          </p:cNvPr>
          <p:cNvPicPr>
            <a:picLocks noChangeAspect="1"/>
          </p:cNvPicPr>
          <p:nvPr/>
        </p:nvPicPr>
        <p:blipFill>
          <a:blip r:embed="rId2"/>
          <a:stretch>
            <a:fillRect/>
          </a:stretch>
        </p:blipFill>
        <p:spPr>
          <a:xfrm>
            <a:off x="501834" y="439264"/>
            <a:ext cx="1140051" cy="1176630"/>
          </a:xfrm>
          <a:prstGeom prst="rect">
            <a:avLst/>
          </a:prstGeom>
        </p:spPr>
      </p:pic>
      <p:sp>
        <p:nvSpPr>
          <p:cNvPr id="5" name="TextBox 4">
            <a:extLst>
              <a:ext uri="{FF2B5EF4-FFF2-40B4-BE49-F238E27FC236}">
                <a16:creationId xmlns:a16="http://schemas.microsoft.com/office/drawing/2014/main" id="{FB342BBE-05B9-4C8F-9EE2-9C7265323BBC}"/>
              </a:ext>
            </a:extLst>
          </p:cNvPr>
          <p:cNvSpPr txBox="1"/>
          <p:nvPr/>
        </p:nvSpPr>
        <p:spPr>
          <a:xfrm>
            <a:off x="5126418" y="56138"/>
            <a:ext cx="6224334" cy="6432530"/>
          </a:xfrm>
          <a:prstGeom prst="rect">
            <a:avLst/>
          </a:prstGeom>
          <a:noFill/>
        </p:spPr>
        <p:txBody>
          <a:bodyPr wrap="square" rtlCol="0">
            <a:spAutoFit/>
          </a:bodyPr>
          <a:lstStyle/>
          <a:p>
            <a:pPr algn="ctr"/>
            <a:r>
              <a:rPr lang="en-IE" sz="2800" b="1" dirty="0"/>
              <a:t>Transition Year Curriculum</a:t>
            </a:r>
          </a:p>
          <a:p>
            <a:endParaRPr lang="en-IE" sz="2000" dirty="0"/>
          </a:p>
          <a:p>
            <a:pPr marL="285750" indent="-285750">
              <a:buFont typeface="Arial" panose="020B0604020202020204" pitchFamily="34" charset="0"/>
              <a:buChar char="•"/>
            </a:pPr>
            <a:r>
              <a:rPr lang="en-IE" dirty="0"/>
              <a:t>Core Subjects – Mathematics, English, Irish, Modern Foreign Language, PE, RE, YSI, SPAD.</a:t>
            </a:r>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r>
              <a:rPr lang="en-IE" dirty="0"/>
              <a:t>Examples Modular Subjects – History, Geography, Biology, Chemistry, Physics, Coding &amp; Digital Literacy, Spanish, Japanese, Art, Music, Catering/Craft &amp; Design, Green Schools, Creative Writing, Wellness.</a:t>
            </a:r>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r>
              <a:rPr lang="en-IE" dirty="0"/>
              <a:t>Programmes – Community Action (Voluntary Work Programme) &amp; Work Experience </a:t>
            </a:r>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r>
              <a:rPr lang="en-IE" dirty="0"/>
              <a:t>An Gaisce – The Presidents Award</a:t>
            </a:r>
          </a:p>
          <a:p>
            <a:endParaRPr lang="en-IE" dirty="0"/>
          </a:p>
          <a:p>
            <a:pPr algn="ctr"/>
            <a:r>
              <a:rPr lang="en-IE" sz="2400" b="1" dirty="0"/>
              <a:t>Assessment</a:t>
            </a:r>
          </a:p>
          <a:p>
            <a:pPr algn="ctr"/>
            <a:endParaRPr lang="en-IE" b="1" dirty="0"/>
          </a:p>
          <a:p>
            <a:pPr marL="285750" indent="-285750">
              <a:buFont typeface="Arial" panose="020B0604020202020204" pitchFamily="34" charset="0"/>
              <a:buChar char="•"/>
            </a:pPr>
            <a:r>
              <a:rPr lang="en-IE" dirty="0"/>
              <a:t>Continuous Assessment</a:t>
            </a:r>
          </a:p>
          <a:p>
            <a:pPr marL="285750" indent="-285750">
              <a:buFont typeface="Arial" panose="020B0604020202020204" pitchFamily="34" charset="0"/>
              <a:buChar char="•"/>
            </a:pPr>
            <a:r>
              <a:rPr lang="en-IE" dirty="0"/>
              <a:t>Journal Writing</a:t>
            </a:r>
          </a:p>
          <a:p>
            <a:pPr marL="285750" indent="-285750">
              <a:buFont typeface="Arial" panose="020B0604020202020204" pitchFamily="34" charset="0"/>
              <a:buChar char="•"/>
            </a:pPr>
            <a:r>
              <a:rPr lang="en-IE" dirty="0"/>
              <a:t>Individual &amp; Group Projects and Presentations</a:t>
            </a:r>
          </a:p>
          <a:p>
            <a:pPr marL="285750" indent="-285750">
              <a:buFont typeface="Arial" panose="020B0604020202020204" pitchFamily="34" charset="0"/>
              <a:buChar char="•"/>
            </a:pPr>
            <a:r>
              <a:rPr lang="en-IE" dirty="0"/>
              <a:t>Classwork &amp; Homework</a:t>
            </a:r>
          </a:p>
          <a:p>
            <a:pPr marL="285750" indent="-285750">
              <a:buFont typeface="Arial" panose="020B0604020202020204" pitchFamily="34" charset="0"/>
              <a:buChar char="•"/>
            </a:pPr>
            <a:r>
              <a:rPr lang="en-IE" dirty="0"/>
              <a:t>Self-Assessment</a:t>
            </a:r>
            <a:endParaRPr lang="en-IE" sz="1600" dirty="0"/>
          </a:p>
        </p:txBody>
      </p:sp>
    </p:spTree>
    <p:extLst>
      <p:ext uri="{BB962C8B-B14F-4D97-AF65-F5344CB8AC3E}">
        <p14:creationId xmlns:p14="http://schemas.microsoft.com/office/powerpoint/2010/main" val="395040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FD72F-9613-43A8-A572-D445EE42F134}"/>
              </a:ext>
            </a:extLst>
          </p:cNvPr>
          <p:cNvSpPr>
            <a:spLocks noGrp="1"/>
          </p:cNvSpPr>
          <p:nvPr>
            <p:ph type="title"/>
          </p:nvPr>
        </p:nvSpPr>
        <p:spPr>
          <a:xfrm>
            <a:off x="841248" y="548640"/>
            <a:ext cx="3600860" cy="5431536"/>
          </a:xfrm>
        </p:spPr>
        <p:txBody>
          <a:bodyPr>
            <a:normAutofit/>
          </a:bodyPr>
          <a:lstStyle/>
          <a:p>
            <a:r>
              <a:rPr lang="en-GB" sz="5400"/>
              <a:t>Transition Year</a:t>
            </a:r>
            <a:endParaRPr lang="en-IE"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7C5D11-54C7-458A-9C24-448D2B8301C5}"/>
              </a:ext>
            </a:extLst>
          </p:cNvPr>
          <p:cNvSpPr>
            <a:spLocks noGrp="1"/>
          </p:cNvSpPr>
          <p:nvPr>
            <p:ph idx="1"/>
          </p:nvPr>
        </p:nvSpPr>
        <p:spPr>
          <a:xfrm>
            <a:off x="5126418" y="552091"/>
            <a:ext cx="6224335" cy="5431536"/>
          </a:xfrm>
        </p:spPr>
        <p:txBody>
          <a:bodyPr anchor="ctr">
            <a:normAutofit/>
          </a:bodyPr>
          <a:lstStyle/>
          <a:p>
            <a:pPr marL="0" indent="0">
              <a:buNone/>
            </a:pPr>
            <a:r>
              <a:rPr lang="en-IE" sz="2200" dirty="0"/>
              <a:t> </a:t>
            </a:r>
          </a:p>
        </p:txBody>
      </p:sp>
      <p:pic>
        <p:nvPicPr>
          <p:cNvPr id="4" name="Picture 3">
            <a:extLst>
              <a:ext uri="{FF2B5EF4-FFF2-40B4-BE49-F238E27FC236}">
                <a16:creationId xmlns:a16="http://schemas.microsoft.com/office/drawing/2014/main" id="{3C458D72-C0AF-492B-89F1-6F748A312E22}"/>
              </a:ext>
            </a:extLst>
          </p:cNvPr>
          <p:cNvPicPr>
            <a:picLocks noChangeAspect="1"/>
          </p:cNvPicPr>
          <p:nvPr/>
        </p:nvPicPr>
        <p:blipFill>
          <a:blip r:embed="rId2"/>
          <a:stretch>
            <a:fillRect/>
          </a:stretch>
        </p:blipFill>
        <p:spPr>
          <a:xfrm>
            <a:off x="501834" y="439264"/>
            <a:ext cx="1140051" cy="1176630"/>
          </a:xfrm>
          <a:prstGeom prst="rect">
            <a:avLst/>
          </a:prstGeom>
        </p:spPr>
      </p:pic>
      <p:sp>
        <p:nvSpPr>
          <p:cNvPr id="5" name="TextBox 4">
            <a:extLst>
              <a:ext uri="{FF2B5EF4-FFF2-40B4-BE49-F238E27FC236}">
                <a16:creationId xmlns:a16="http://schemas.microsoft.com/office/drawing/2014/main" id="{FB342BBE-05B9-4C8F-9EE2-9C7265323BBC}"/>
              </a:ext>
            </a:extLst>
          </p:cNvPr>
          <p:cNvSpPr txBox="1"/>
          <p:nvPr/>
        </p:nvSpPr>
        <p:spPr>
          <a:xfrm>
            <a:off x="5126418" y="218077"/>
            <a:ext cx="6224334" cy="6955750"/>
          </a:xfrm>
          <a:prstGeom prst="rect">
            <a:avLst/>
          </a:prstGeom>
          <a:noFill/>
        </p:spPr>
        <p:txBody>
          <a:bodyPr wrap="square" rtlCol="0">
            <a:spAutoFit/>
          </a:bodyPr>
          <a:lstStyle/>
          <a:p>
            <a:pPr algn="ctr"/>
            <a:r>
              <a:rPr lang="en-IE" sz="2800" b="1" dirty="0"/>
              <a:t>Transition Year Activities</a:t>
            </a:r>
          </a:p>
          <a:p>
            <a:endParaRPr lang="en-IE" sz="2000" dirty="0"/>
          </a:p>
          <a:p>
            <a:pPr marL="342900" indent="-342900">
              <a:buFont typeface="Arial" panose="020B0604020202020204" pitchFamily="34" charset="0"/>
              <a:buChar char="•"/>
            </a:pPr>
            <a:r>
              <a:rPr lang="en-IE" sz="2000" dirty="0"/>
              <a:t>Induction Workshops</a:t>
            </a:r>
          </a:p>
          <a:p>
            <a:pPr marL="342900" indent="-342900">
              <a:buFont typeface="Arial" panose="020B0604020202020204" pitchFamily="34" charset="0"/>
              <a:buChar char="•"/>
            </a:pPr>
            <a:r>
              <a:rPr lang="en-IE" sz="2000" dirty="0"/>
              <a:t>Dance and Drama Workshops</a:t>
            </a:r>
          </a:p>
          <a:p>
            <a:pPr marL="342900" indent="-342900">
              <a:buFont typeface="Arial" panose="020B0604020202020204" pitchFamily="34" charset="0"/>
              <a:buChar char="•"/>
            </a:pPr>
            <a:r>
              <a:rPr lang="en-IE" sz="2000" dirty="0"/>
              <a:t>Musical</a:t>
            </a:r>
          </a:p>
          <a:p>
            <a:pPr marL="342900" indent="-342900">
              <a:buFont typeface="Arial" panose="020B0604020202020204" pitchFamily="34" charset="0"/>
              <a:buChar char="•"/>
            </a:pPr>
            <a:r>
              <a:rPr lang="en-IE" sz="2000" dirty="0"/>
              <a:t>Outdoor Pursuits Trip</a:t>
            </a:r>
          </a:p>
          <a:p>
            <a:pPr marL="342900" indent="-342900">
              <a:buFont typeface="Arial" panose="020B0604020202020204" pitchFamily="34" charset="0"/>
              <a:buChar char="•"/>
            </a:pPr>
            <a:r>
              <a:rPr lang="en-IE" sz="2000" dirty="0"/>
              <a:t>Team Building Activities</a:t>
            </a:r>
          </a:p>
          <a:p>
            <a:pPr marL="342900" indent="-342900">
              <a:buFont typeface="Arial" panose="020B0604020202020204" pitchFamily="34" charset="0"/>
              <a:buChar char="•"/>
            </a:pPr>
            <a:r>
              <a:rPr lang="en-IE" sz="2000" dirty="0"/>
              <a:t>Museum &amp; Gallery Visits</a:t>
            </a:r>
          </a:p>
          <a:p>
            <a:pPr marL="342900" indent="-342900">
              <a:buFont typeface="Arial" panose="020B0604020202020204" pitchFamily="34" charset="0"/>
              <a:buChar char="•"/>
            </a:pPr>
            <a:r>
              <a:rPr lang="en-IE" sz="2000" dirty="0"/>
              <a:t>Cinema – Lighthouse Cinema</a:t>
            </a:r>
          </a:p>
          <a:p>
            <a:pPr marL="342900" indent="-342900">
              <a:buFont typeface="Arial" panose="020B0604020202020204" pitchFamily="34" charset="0"/>
              <a:buChar char="•"/>
            </a:pPr>
            <a:r>
              <a:rPr lang="en-IE" sz="2000" dirty="0"/>
              <a:t>Guest Speakers</a:t>
            </a:r>
          </a:p>
          <a:p>
            <a:pPr marL="342900" indent="-342900">
              <a:buFont typeface="Arial" panose="020B0604020202020204" pitchFamily="34" charset="0"/>
              <a:buChar char="•"/>
            </a:pPr>
            <a:r>
              <a:rPr lang="en-IE" sz="2000" dirty="0"/>
              <a:t>Charity Collections</a:t>
            </a:r>
          </a:p>
          <a:p>
            <a:pPr marL="342900" indent="-342900">
              <a:buFont typeface="Arial" panose="020B0604020202020204" pitchFamily="34" charset="0"/>
              <a:buChar char="•"/>
            </a:pPr>
            <a:r>
              <a:rPr lang="en-IE" sz="2000" dirty="0"/>
              <a:t>Science Week Activities</a:t>
            </a:r>
          </a:p>
          <a:p>
            <a:pPr marL="342900" indent="-342900">
              <a:buFont typeface="Arial" panose="020B0604020202020204" pitchFamily="34" charset="0"/>
              <a:buChar char="•"/>
            </a:pPr>
            <a:r>
              <a:rPr lang="en-IE" sz="2000" dirty="0"/>
              <a:t>STEM Activities</a:t>
            </a:r>
          </a:p>
          <a:p>
            <a:pPr marL="342900" indent="-342900">
              <a:buFont typeface="Arial" panose="020B0604020202020204" pitchFamily="34" charset="0"/>
              <a:buChar char="•"/>
            </a:pPr>
            <a:r>
              <a:rPr lang="en-IE" sz="2000" dirty="0"/>
              <a:t>Visit to Dublin Zoo</a:t>
            </a:r>
          </a:p>
          <a:p>
            <a:pPr marL="342900" indent="-342900">
              <a:buFont typeface="Arial" panose="020B0604020202020204" pitchFamily="34" charset="0"/>
              <a:buChar char="•"/>
            </a:pPr>
            <a:r>
              <a:rPr lang="en-IE" sz="2000" dirty="0"/>
              <a:t>Podcasting &amp; Radio Broadcasting Workshops</a:t>
            </a:r>
          </a:p>
          <a:p>
            <a:pPr marL="342900" indent="-342900">
              <a:buFont typeface="Arial" panose="020B0604020202020204" pitchFamily="34" charset="0"/>
              <a:buChar char="•"/>
            </a:pPr>
            <a:r>
              <a:rPr lang="en-IE" sz="2000" dirty="0"/>
              <a:t>Hairdressing &amp; Make Up Workshops</a:t>
            </a:r>
          </a:p>
          <a:p>
            <a:pPr marL="342900" indent="-342900">
              <a:buFont typeface="Arial" panose="020B0604020202020204" pitchFamily="34" charset="0"/>
              <a:buChar char="•"/>
            </a:pPr>
            <a:r>
              <a:rPr lang="en-IE" sz="2000" dirty="0"/>
              <a:t>Yoga Classes</a:t>
            </a:r>
          </a:p>
          <a:p>
            <a:pPr marL="342900" indent="-342900">
              <a:buFont typeface="Arial" panose="020B0604020202020204" pitchFamily="34" charset="0"/>
              <a:buChar char="•"/>
            </a:pPr>
            <a:r>
              <a:rPr lang="en-IE" sz="2000" dirty="0"/>
              <a:t>Christmas Craft Workshops</a:t>
            </a:r>
          </a:p>
          <a:p>
            <a:pPr marL="342900" indent="-342900">
              <a:buFont typeface="Arial" panose="020B0604020202020204" pitchFamily="34" charset="0"/>
              <a:buChar char="•"/>
            </a:pPr>
            <a:r>
              <a:rPr lang="en-IE" sz="2000" dirty="0"/>
              <a:t>Careers Talks</a:t>
            </a:r>
          </a:p>
          <a:p>
            <a:pPr marL="342900" indent="-342900">
              <a:buFont typeface="Arial" panose="020B0604020202020204" pitchFamily="34" charset="0"/>
              <a:buChar char="•"/>
            </a:pPr>
            <a:r>
              <a:rPr lang="en-IE" sz="2000" dirty="0"/>
              <a:t>Higher Education Talks</a:t>
            </a:r>
          </a:p>
          <a:p>
            <a:endParaRPr lang="en-IE" sz="2000" dirty="0"/>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114005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FD72F-9613-43A8-A572-D445EE42F134}"/>
              </a:ext>
            </a:extLst>
          </p:cNvPr>
          <p:cNvSpPr>
            <a:spLocks noGrp="1"/>
          </p:cNvSpPr>
          <p:nvPr>
            <p:ph type="title"/>
          </p:nvPr>
        </p:nvSpPr>
        <p:spPr>
          <a:xfrm>
            <a:off x="841248" y="548640"/>
            <a:ext cx="3600860" cy="5431536"/>
          </a:xfrm>
        </p:spPr>
        <p:txBody>
          <a:bodyPr>
            <a:normAutofit/>
          </a:bodyPr>
          <a:lstStyle/>
          <a:p>
            <a:r>
              <a:rPr lang="en-GB" sz="5400"/>
              <a:t>Transition Year</a:t>
            </a:r>
            <a:endParaRPr lang="en-IE"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7C5D11-54C7-458A-9C24-448D2B8301C5}"/>
              </a:ext>
            </a:extLst>
          </p:cNvPr>
          <p:cNvSpPr>
            <a:spLocks noGrp="1"/>
          </p:cNvSpPr>
          <p:nvPr>
            <p:ph idx="1"/>
          </p:nvPr>
        </p:nvSpPr>
        <p:spPr>
          <a:xfrm>
            <a:off x="5126418" y="552091"/>
            <a:ext cx="6224335" cy="5431536"/>
          </a:xfrm>
        </p:spPr>
        <p:txBody>
          <a:bodyPr anchor="ctr">
            <a:normAutofit/>
          </a:bodyPr>
          <a:lstStyle/>
          <a:p>
            <a:pPr marL="0" indent="0">
              <a:buNone/>
            </a:pPr>
            <a:r>
              <a:rPr lang="en-IE" sz="2200" dirty="0"/>
              <a:t> </a:t>
            </a:r>
          </a:p>
        </p:txBody>
      </p:sp>
      <p:pic>
        <p:nvPicPr>
          <p:cNvPr id="4" name="Picture 3">
            <a:extLst>
              <a:ext uri="{FF2B5EF4-FFF2-40B4-BE49-F238E27FC236}">
                <a16:creationId xmlns:a16="http://schemas.microsoft.com/office/drawing/2014/main" id="{3C458D72-C0AF-492B-89F1-6F748A312E22}"/>
              </a:ext>
            </a:extLst>
          </p:cNvPr>
          <p:cNvPicPr>
            <a:picLocks noChangeAspect="1"/>
          </p:cNvPicPr>
          <p:nvPr/>
        </p:nvPicPr>
        <p:blipFill>
          <a:blip r:embed="rId2"/>
          <a:stretch>
            <a:fillRect/>
          </a:stretch>
        </p:blipFill>
        <p:spPr>
          <a:xfrm>
            <a:off x="501834" y="439264"/>
            <a:ext cx="1140051" cy="1176630"/>
          </a:xfrm>
          <a:prstGeom prst="rect">
            <a:avLst/>
          </a:prstGeom>
        </p:spPr>
      </p:pic>
      <p:sp>
        <p:nvSpPr>
          <p:cNvPr id="5" name="TextBox 4">
            <a:extLst>
              <a:ext uri="{FF2B5EF4-FFF2-40B4-BE49-F238E27FC236}">
                <a16:creationId xmlns:a16="http://schemas.microsoft.com/office/drawing/2014/main" id="{FB342BBE-05B9-4C8F-9EE2-9C7265323BBC}"/>
              </a:ext>
            </a:extLst>
          </p:cNvPr>
          <p:cNvSpPr txBox="1"/>
          <p:nvPr/>
        </p:nvSpPr>
        <p:spPr>
          <a:xfrm>
            <a:off x="5372416" y="197264"/>
            <a:ext cx="6265883" cy="7786747"/>
          </a:xfrm>
          <a:prstGeom prst="rect">
            <a:avLst/>
          </a:prstGeom>
          <a:noFill/>
        </p:spPr>
        <p:txBody>
          <a:bodyPr wrap="square" rtlCol="0">
            <a:spAutoFit/>
          </a:bodyPr>
          <a:lstStyle/>
          <a:p>
            <a:pPr algn="ctr"/>
            <a:r>
              <a:rPr lang="en-IE" sz="3200" dirty="0"/>
              <a:t>Features of a Successful</a:t>
            </a:r>
          </a:p>
          <a:p>
            <a:pPr algn="ctr"/>
            <a:r>
              <a:rPr lang="en-IE" sz="3200" dirty="0"/>
              <a:t> Transition Year for Students</a:t>
            </a:r>
            <a:br>
              <a:rPr lang="en-IE" sz="3200" dirty="0"/>
            </a:br>
            <a:endParaRPr lang="en-IE" sz="3200" dirty="0"/>
          </a:p>
          <a:p>
            <a:pPr marL="342900" indent="-342900">
              <a:buFont typeface="Arial" panose="020B0604020202020204" pitchFamily="34" charset="0"/>
              <a:buChar char="•"/>
            </a:pPr>
            <a:r>
              <a:rPr lang="en-IE" sz="2000" dirty="0"/>
              <a:t>Be prepared to fully engage in all opportunities that are presented to you.</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Full attendance throughout the year is an expectation.</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Be committed to trying new things and be prepared to challenge yourself everyday.</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Be actively involved in your learning in class and with your teachers and fellow students.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A positive mindset and outlook will enhance the Transition Year experience for all students.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The more you put into Transition Year the more benefit you will get from it. </a:t>
            </a:r>
          </a:p>
          <a:p>
            <a:endParaRPr lang="en-IE" sz="2400" dirty="0"/>
          </a:p>
          <a:p>
            <a:endParaRPr lang="en-IE" sz="2400" dirty="0"/>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388536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5BB486-40D6-4285-B429-CDD92101B423}"/>
              </a:ext>
            </a:extLst>
          </p:cNvPr>
          <p:cNvSpPr>
            <a:spLocks noGrp="1"/>
          </p:cNvSpPr>
          <p:nvPr>
            <p:ph type="title"/>
          </p:nvPr>
        </p:nvSpPr>
        <p:spPr>
          <a:xfrm>
            <a:off x="841248" y="548640"/>
            <a:ext cx="3600860" cy="5431536"/>
          </a:xfrm>
        </p:spPr>
        <p:txBody>
          <a:bodyPr>
            <a:normAutofit/>
          </a:bodyPr>
          <a:lstStyle/>
          <a:p>
            <a:r>
              <a:rPr lang="en-GB" sz="5400" dirty="0"/>
              <a:t>Fifth Year </a:t>
            </a:r>
            <a:endParaRPr lang="en-IE" sz="54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6586F0-8E00-423D-B3F5-D3331BAF8458}"/>
              </a:ext>
            </a:extLst>
          </p:cNvPr>
          <p:cNvSpPr>
            <a:spLocks noGrp="1"/>
          </p:cNvSpPr>
          <p:nvPr>
            <p:ph idx="1"/>
          </p:nvPr>
        </p:nvSpPr>
        <p:spPr>
          <a:xfrm>
            <a:off x="5126418" y="552091"/>
            <a:ext cx="6224335" cy="5998234"/>
          </a:xfrm>
        </p:spPr>
        <p:txBody>
          <a:bodyPr anchor="ctr">
            <a:normAutofit/>
          </a:bodyPr>
          <a:lstStyle/>
          <a:p>
            <a:r>
              <a:rPr lang="en-IE" dirty="0"/>
              <a:t>Choosing 5</a:t>
            </a:r>
            <a:r>
              <a:rPr lang="en-IE" baseline="30000" dirty="0"/>
              <a:t>th</a:t>
            </a:r>
            <a:r>
              <a:rPr lang="en-IE" dirty="0"/>
              <a:t> Year is a valid choice for many students.</a:t>
            </a:r>
          </a:p>
          <a:p>
            <a:r>
              <a:rPr lang="en-IE" dirty="0"/>
              <a:t>5</a:t>
            </a:r>
            <a:r>
              <a:rPr lang="en-IE" baseline="30000" dirty="0"/>
              <a:t>th</a:t>
            </a:r>
            <a:r>
              <a:rPr lang="en-IE" dirty="0"/>
              <a:t> Year is the first of a 2 year Leaving Certificate Programme.</a:t>
            </a:r>
          </a:p>
          <a:p>
            <a:r>
              <a:rPr lang="en-IE" dirty="0"/>
              <a:t>From the outset a commitment to continuous and focused hard work is required from all students entering 5</a:t>
            </a:r>
            <a:r>
              <a:rPr lang="en-IE" baseline="30000" dirty="0"/>
              <a:t>th</a:t>
            </a:r>
            <a:r>
              <a:rPr lang="en-IE" dirty="0"/>
              <a:t> Year.</a:t>
            </a:r>
          </a:p>
          <a:p>
            <a:r>
              <a:rPr lang="en-IE" dirty="0"/>
              <a:t>Students should understand that the transition to 5</a:t>
            </a:r>
            <a:r>
              <a:rPr lang="en-IE" baseline="30000" dirty="0"/>
              <a:t>th</a:t>
            </a:r>
            <a:r>
              <a:rPr lang="en-IE" dirty="0"/>
              <a:t> Year can be challenging in the first month as they adjust to new subjects, new teachers and an increased volume of school work.</a:t>
            </a:r>
          </a:p>
          <a:p>
            <a:endParaRPr lang="en-IE" sz="2200" dirty="0"/>
          </a:p>
        </p:txBody>
      </p:sp>
      <p:pic>
        <p:nvPicPr>
          <p:cNvPr id="4" name="Picture 3">
            <a:extLst>
              <a:ext uri="{FF2B5EF4-FFF2-40B4-BE49-F238E27FC236}">
                <a16:creationId xmlns:a16="http://schemas.microsoft.com/office/drawing/2014/main" id="{4B5A9B13-9CA0-4C0B-9B2B-38450244219A}"/>
              </a:ext>
            </a:extLst>
          </p:cNvPr>
          <p:cNvPicPr>
            <a:picLocks noChangeAspect="1"/>
          </p:cNvPicPr>
          <p:nvPr/>
        </p:nvPicPr>
        <p:blipFill>
          <a:blip r:embed="rId2"/>
          <a:stretch>
            <a:fillRect/>
          </a:stretch>
        </p:blipFill>
        <p:spPr>
          <a:xfrm>
            <a:off x="508237" y="439264"/>
            <a:ext cx="1140051" cy="1176630"/>
          </a:xfrm>
          <a:prstGeom prst="rect">
            <a:avLst/>
          </a:prstGeom>
        </p:spPr>
      </p:pic>
    </p:spTree>
    <p:extLst>
      <p:ext uri="{BB962C8B-B14F-4D97-AF65-F5344CB8AC3E}">
        <p14:creationId xmlns:p14="http://schemas.microsoft.com/office/powerpoint/2010/main" val="278490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5BB486-40D6-4285-B429-CDD92101B423}"/>
              </a:ext>
            </a:extLst>
          </p:cNvPr>
          <p:cNvSpPr>
            <a:spLocks noGrp="1"/>
          </p:cNvSpPr>
          <p:nvPr>
            <p:ph type="title"/>
          </p:nvPr>
        </p:nvSpPr>
        <p:spPr>
          <a:xfrm>
            <a:off x="841248" y="548640"/>
            <a:ext cx="3600860" cy="5431536"/>
          </a:xfrm>
        </p:spPr>
        <p:txBody>
          <a:bodyPr>
            <a:normAutofit/>
          </a:bodyPr>
          <a:lstStyle/>
          <a:p>
            <a:r>
              <a:rPr lang="en-GB" sz="5400" dirty="0"/>
              <a:t>Fifth Year </a:t>
            </a:r>
            <a:endParaRPr lang="en-IE" sz="54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6586F0-8E00-423D-B3F5-D3331BAF8458}"/>
              </a:ext>
            </a:extLst>
          </p:cNvPr>
          <p:cNvSpPr>
            <a:spLocks noGrp="1"/>
          </p:cNvSpPr>
          <p:nvPr>
            <p:ph idx="1"/>
          </p:nvPr>
        </p:nvSpPr>
        <p:spPr>
          <a:xfrm>
            <a:off x="5126418" y="552091"/>
            <a:ext cx="6224335" cy="5998234"/>
          </a:xfrm>
        </p:spPr>
        <p:txBody>
          <a:bodyPr anchor="ctr">
            <a:normAutofit/>
          </a:bodyPr>
          <a:lstStyle/>
          <a:p>
            <a:pPr marL="0" indent="0" algn="ctr">
              <a:buNone/>
            </a:pPr>
            <a:r>
              <a:rPr lang="en-IE" sz="3600" b="1" dirty="0"/>
              <a:t>Senior Cycle Curriculum</a:t>
            </a:r>
          </a:p>
          <a:p>
            <a:r>
              <a:rPr lang="en-IE" sz="2200" b="1" dirty="0"/>
              <a:t>Core subjects </a:t>
            </a:r>
            <a:r>
              <a:rPr lang="en-IE" sz="2200" dirty="0"/>
              <a:t>– Mathematics, English, Irish, Modern Foreign Language (French or German)</a:t>
            </a:r>
          </a:p>
          <a:p>
            <a:r>
              <a:rPr lang="en-IE" sz="2200" b="1" dirty="0"/>
              <a:t>Optional Subjects </a:t>
            </a:r>
            <a:r>
              <a:rPr lang="en-IE" sz="2200" dirty="0"/>
              <a:t>– Biology, Chemistry, Physics, Business, Accounting, Music, Art, Home Economics, Society &amp; Politics, Leaving Certificate PE, History and Geography.</a:t>
            </a:r>
          </a:p>
          <a:p>
            <a:endParaRPr lang="en-IE" sz="2200" dirty="0"/>
          </a:p>
          <a:p>
            <a:r>
              <a:rPr lang="en-IE" sz="2200" dirty="0"/>
              <a:t>All students study 7 subjects for their LC. </a:t>
            </a:r>
          </a:p>
          <a:p>
            <a:r>
              <a:rPr lang="en-IE" sz="2200" dirty="0"/>
              <a:t>The best 6 subjects will be counted for CAO points.</a:t>
            </a:r>
          </a:p>
          <a:p>
            <a:r>
              <a:rPr lang="en-IE" sz="2200" dirty="0"/>
              <a:t>5</a:t>
            </a:r>
            <a:r>
              <a:rPr lang="en-IE" sz="2200" baseline="30000" dirty="0"/>
              <a:t>th</a:t>
            </a:r>
            <a:r>
              <a:rPr lang="en-IE" sz="2200" dirty="0"/>
              <a:t> &amp; 6</a:t>
            </a:r>
            <a:r>
              <a:rPr lang="en-IE" sz="2200" baseline="30000" dirty="0"/>
              <a:t>th</a:t>
            </a:r>
            <a:r>
              <a:rPr lang="en-IE" sz="2200" dirty="0"/>
              <a:t> Year students also take PE, RE, SPHE and Careers – all non examination subjects.</a:t>
            </a:r>
          </a:p>
          <a:p>
            <a:r>
              <a:rPr lang="en-IE" sz="2200" dirty="0"/>
              <a:t>Japanese can be taken as an 8th subject – PPLI –afterschool.</a:t>
            </a:r>
          </a:p>
        </p:txBody>
      </p:sp>
      <p:pic>
        <p:nvPicPr>
          <p:cNvPr id="4" name="Picture 3">
            <a:extLst>
              <a:ext uri="{FF2B5EF4-FFF2-40B4-BE49-F238E27FC236}">
                <a16:creationId xmlns:a16="http://schemas.microsoft.com/office/drawing/2014/main" id="{4B5A9B13-9CA0-4C0B-9B2B-38450244219A}"/>
              </a:ext>
            </a:extLst>
          </p:cNvPr>
          <p:cNvPicPr>
            <a:picLocks noChangeAspect="1"/>
          </p:cNvPicPr>
          <p:nvPr/>
        </p:nvPicPr>
        <p:blipFill>
          <a:blip r:embed="rId2"/>
          <a:stretch>
            <a:fillRect/>
          </a:stretch>
        </p:blipFill>
        <p:spPr>
          <a:xfrm>
            <a:off x="508237" y="439264"/>
            <a:ext cx="1140051" cy="1176630"/>
          </a:xfrm>
          <a:prstGeom prst="rect">
            <a:avLst/>
          </a:prstGeom>
        </p:spPr>
      </p:pic>
    </p:spTree>
    <p:extLst>
      <p:ext uri="{BB962C8B-B14F-4D97-AF65-F5344CB8AC3E}">
        <p14:creationId xmlns:p14="http://schemas.microsoft.com/office/powerpoint/2010/main" val="3203892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976</Words>
  <Application>Microsoft Office PowerPoint</Application>
  <PresentationFormat>Widescreen</PresentationFormat>
  <Paragraphs>130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Welcome Students &amp; Parents</vt:lpstr>
      <vt:lpstr>Our Meeting This Evening </vt:lpstr>
      <vt:lpstr>Transition Year</vt:lpstr>
      <vt:lpstr>Transition Year</vt:lpstr>
      <vt:lpstr>Transition Year</vt:lpstr>
      <vt:lpstr>Transition Year</vt:lpstr>
      <vt:lpstr>Fifth Year </vt:lpstr>
      <vt:lpstr>Fifth Year </vt:lpstr>
      <vt:lpstr>Making Subject Choices</vt:lpstr>
      <vt:lpstr>Leaving Certificate Vocational Programme LCVP</vt:lpstr>
      <vt:lpstr>5th Year</vt:lpstr>
      <vt:lpstr>Important Dates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Carroll</dc:creator>
  <cp:lastModifiedBy>Rebecca Carroll</cp:lastModifiedBy>
  <cp:revision>21</cp:revision>
  <dcterms:created xsi:type="dcterms:W3CDTF">2021-02-03T22:50:47Z</dcterms:created>
  <dcterms:modified xsi:type="dcterms:W3CDTF">2022-02-10T08:57:12Z</dcterms:modified>
</cp:coreProperties>
</file>